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79" r:id="rId6"/>
    <p:sldId id="259" r:id="rId7"/>
    <p:sldId id="260" r:id="rId8"/>
    <p:sldId id="280" r:id="rId9"/>
    <p:sldId id="261" r:id="rId10"/>
    <p:sldId id="265" r:id="rId11"/>
    <p:sldId id="263" r:id="rId12"/>
    <p:sldId id="264" r:id="rId13"/>
    <p:sldId id="266" r:id="rId14"/>
    <p:sldId id="268" r:id="rId15"/>
    <p:sldId id="269" r:id="rId16"/>
    <p:sldId id="276" r:id="rId17"/>
    <p:sldId id="277" r:id="rId18"/>
    <p:sldId id="282" r:id="rId19"/>
    <p:sldId id="283" r:id="rId20"/>
    <p:sldId id="281" r:id="rId21"/>
    <p:sldId id="267" r:id="rId22"/>
    <p:sldId id="273" r:id="rId23"/>
    <p:sldId id="270" r:id="rId24"/>
    <p:sldId id="271" r:id="rId25"/>
    <p:sldId id="274" r:id="rId26"/>
    <p:sldId id="275" r:id="rId27"/>
  </p:sldIdLst>
  <p:sldSz cx="9144000" cy="6858000" type="screen4x3"/>
  <p:notesSz cx="6705600" cy="98425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8"/>
        <p:guide pos="21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05973" cy="4915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98032" y="1"/>
            <a:ext cx="2905973" cy="4915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4A0F8-C76F-41F2-80AD-05EDEC38CB25}" type="datetimeFigureOut">
              <a:rPr lang="is-IS" smtClean="0"/>
              <a:t>15.12.2014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49348"/>
            <a:ext cx="2905973" cy="491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98032" y="9349348"/>
            <a:ext cx="2905973" cy="491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5F43F-5566-4852-8A36-34D479A5C3E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159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1" y="0"/>
            <a:ext cx="6705600" cy="98425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0588" y="747713"/>
            <a:ext cx="4918075" cy="36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0242" y="4675464"/>
            <a:ext cx="5360331" cy="442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s-IS" altLang="is-IS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"/>
            <a:ext cx="2909165" cy="49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794840" y="1"/>
            <a:ext cx="2907569" cy="49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9349348"/>
            <a:ext cx="2909165" cy="49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794840" y="9349348"/>
            <a:ext cx="2905973" cy="489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15900" indent="-215900"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fld id="{F49901D5-7C03-433A-9BC9-1BD693D77CD8}" type="slidenum">
              <a:rPr lang="is-IS"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952693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CB2B23-97CA-4300-96F9-51DB3B1CDF9C}" type="slidenum">
              <a:rPr lang="is-IS" altLang="is-IS"/>
              <a:pPr/>
              <a:t>1</a:t>
            </a:fld>
            <a:endParaRPr lang="is-IS" altLang="is-IS"/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794840" y="9349348"/>
            <a:ext cx="2907569" cy="49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7D2F5428-C396-485C-A108-646CD9920399}" type="slidenum">
              <a:rPr lang="is-IS" altLang="is-IS" sz="1300">
                <a:latin typeface="Times New Roman" pitchFamily="16" charset="0"/>
                <a:cs typeface="Arial Unicode MS" pitchFamily="32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is-IS" altLang="is-IS" sz="1300"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12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0588" y="747713"/>
            <a:ext cx="4921250" cy="3690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0241" y="4675464"/>
            <a:ext cx="5363523" cy="44288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 alt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433D61-FA0A-4A59-A293-CEB69A194275}" type="slidenum">
              <a:rPr lang="is-IS" altLang="is-IS"/>
              <a:pPr/>
              <a:t>2</a:t>
            </a:fld>
            <a:endParaRPr lang="is-IS" altLang="is-I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794840" y="9349348"/>
            <a:ext cx="2907569" cy="49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4C1D3A8B-79ED-467C-8066-22268B5894E9}" type="slidenum">
              <a:rPr lang="is-IS" altLang="is-IS" sz="1300">
                <a:latin typeface="Times New Roman" pitchFamily="16" charset="0"/>
                <a:cs typeface="Arial Unicode MS" pitchFamily="32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is-IS" altLang="is-IS" sz="1300"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22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0588" y="747713"/>
            <a:ext cx="4921250" cy="3690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0241" y="4675464"/>
            <a:ext cx="5363523" cy="44288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 alt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8C6080-DF43-40AD-B14A-859D716D2446}" type="slidenum">
              <a:rPr lang="is-IS" altLang="is-IS"/>
              <a:pPr/>
              <a:t>3</a:t>
            </a:fld>
            <a:endParaRPr lang="is-IS" altLang="is-I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794840" y="9349348"/>
            <a:ext cx="2907569" cy="49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C3D5F259-A459-4BCB-89A1-AF5B62B142D1}" type="slidenum">
              <a:rPr lang="is-IS" altLang="is-IS" sz="1300">
                <a:latin typeface="Times New Roman" pitchFamily="16" charset="0"/>
                <a:cs typeface="Arial Unicode MS" pitchFamily="32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is-IS" altLang="is-IS" sz="1300"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33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0588" y="747713"/>
            <a:ext cx="4921250" cy="3690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0241" y="4675464"/>
            <a:ext cx="5363523" cy="44288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 alt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49901D5-7C03-433A-9BC9-1BD693D77CD8}" type="slidenum">
              <a:rPr lang="is-IS" altLang="is-IS" smtClean="0"/>
              <a:pPr/>
              <a:t>4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2497957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6CE120-AF7D-48A8-94AD-E57F2A22EA69}" type="slidenum">
              <a:rPr lang="is-IS" altLang="is-IS"/>
              <a:pPr/>
              <a:t>5</a:t>
            </a:fld>
            <a:endParaRPr lang="is-IS" altLang="is-IS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794840" y="9349348"/>
            <a:ext cx="2907569" cy="49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50494572-92C2-47A4-95B7-D9923789B40C}" type="slidenum">
              <a:rPr lang="is-IS" altLang="is-IS" sz="1300">
                <a:latin typeface="Times New Roman" pitchFamily="16" charset="0"/>
                <a:cs typeface="Arial Unicode MS" pitchFamily="32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is-IS" altLang="is-IS" sz="1300"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43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0588" y="747713"/>
            <a:ext cx="4921250" cy="3690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0241" y="4675464"/>
            <a:ext cx="5363523" cy="44288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 alt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F6DDDF-F42E-4B99-B479-3B72F18A8A9B}" type="slidenum">
              <a:rPr lang="is-IS" altLang="is-IS"/>
              <a:pPr/>
              <a:t>6</a:t>
            </a:fld>
            <a:endParaRPr lang="is-IS" altLang="is-I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3794840" y="9349348"/>
            <a:ext cx="2907569" cy="49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A0CCD87D-63E3-409A-8806-FC06976804D5}" type="slidenum">
              <a:rPr lang="is-IS" altLang="is-IS" sz="1300">
                <a:latin typeface="Times New Roman" pitchFamily="16" charset="0"/>
                <a:cs typeface="Arial Unicode MS" pitchFamily="32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is-IS" altLang="is-IS" sz="1300"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53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0588" y="747713"/>
            <a:ext cx="4921250" cy="3690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0241" y="4675464"/>
            <a:ext cx="5363523" cy="44288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 alt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76F939-999E-4251-B240-9607D1D68E88}" type="slidenum">
              <a:rPr lang="is-IS" altLang="is-IS"/>
              <a:pPr/>
              <a:t>8</a:t>
            </a:fld>
            <a:endParaRPr lang="is-IS" altLang="is-IS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794840" y="9349348"/>
            <a:ext cx="2907569" cy="49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789BFFBB-7233-434E-87B2-FE3F5E6A2B1F}" type="slidenum">
              <a:rPr lang="is-IS" altLang="is-IS" sz="1300">
                <a:latin typeface="Times New Roman" pitchFamily="16" charset="0"/>
                <a:cs typeface="Arial Unicode MS" pitchFamily="32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8</a:t>
            </a:fld>
            <a:endParaRPr lang="is-IS" altLang="is-IS" sz="1300"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63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0588" y="747713"/>
            <a:ext cx="4921250" cy="3690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0241" y="4675464"/>
            <a:ext cx="5363523" cy="44288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 alt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4568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4010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604963"/>
            <a:ext cx="2055812" cy="452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8213" cy="452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42049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05040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80257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6042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9995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88298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12924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363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765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66445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2373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61017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857250"/>
            <a:ext cx="1941512" cy="5235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57250"/>
            <a:ext cx="5675313" cy="5235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5106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94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4985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0189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8592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656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589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808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92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 smtClean="0"/>
              <a:t>Click to edit the title text format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hangingPunct="1">
              <a:buClrTx/>
              <a:buFontTx/>
              <a:buNone/>
            </a:pPr>
            <a:r>
              <a:rPr lang="is-IS" altLang="is-IS">
                <a:latin typeface="Kozuka Gothic Pro L" charset="0"/>
                <a:cs typeface="Arial Unicode MS" pitchFamily="32" charset="0"/>
              </a:rPr>
              <a:t>Click to edit Master subtitle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28625" y="6215063"/>
            <a:ext cx="16176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 smtClean="0"/>
              <a:t>Click to edit the outline text format</a:t>
            </a:r>
          </a:p>
          <a:p>
            <a:pPr lvl="1"/>
            <a:r>
              <a:rPr lang="en-GB" altLang="is-IS" smtClean="0"/>
              <a:t>Second Outline Level</a:t>
            </a:r>
          </a:p>
          <a:p>
            <a:pPr lvl="2"/>
            <a:r>
              <a:rPr lang="en-GB" altLang="is-IS" smtClean="0"/>
              <a:t>Third Outline Level</a:t>
            </a:r>
          </a:p>
          <a:p>
            <a:pPr lvl="3"/>
            <a:r>
              <a:rPr lang="en-GB" altLang="is-IS" smtClean="0"/>
              <a:t>Fourth Outline Level</a:t>
            </a:r>
          </a:p>
          <a:p>
            <a:pPr lvl="4"/>
            <a:r>
              <a:rPr lang="en-GB" altLang="is-IS" smtClean="0"/>
              <a:t>Fifth Outline Level</a:t>
            </a:r>
          </a:p>
          <a:p>
            <a:pPr lvl="4"/>
            <a:r>
              <a:rPr lang="en-GB" altLang="is-IS" smtClean="0"/>
              <a:t>Sixth Outline Level</a:t>
            </a:r>
          </a:p>
          <a:p>
            <a:pPr lvl="4"/>
            <a:r>
              <a:rPr lang="en-GB" altLang="is-IS" smtClean="0"/>
              <a:t>Seventh Outline Level</a:t>
            </a:r>
          </a:p>
          <a:p>
            <a:pPr lvl="4"/>
            <a:r>
              <a:rPr lang="en-GB" altLang="is-IS" smtClean="0"/>
              <a:t>Eighth Outline Level</a:t>
            </a:r>
          </a:p>
          <a:p>
            <a:pPr lvl="4"/>
            <a:r>
              <a:rPr lang="en-GB" altLang="is-I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 smtClean="0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7308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 smtClean="0"/>
              <a:t>Click to edit the outline text format</a:t>
            </a:r>
          </a:p>
          <a:p>
            <a:pPr lvl="1"/>
            <a:r>
              <a:rPr lang="en-GB" altLang="is-IS" smtClean="0"/>
              <a:t>Second Outline Level</a:t>
            </a:r>
          </a:p>
          <a:p>
            <a:pPr lvl="2"/>
            <a:r>
              <a:rPr lang="en-GB" altLang="is-IS" smtClean="0"/>
              <a:t>Third Outline Level</a:t>
            </a:r>
          </a:p>
          <a:p>
            <a:pPr lvl="3"/>
            <a:r>
              <a:rPr lang="en-GB" altLang="is-IS" smtClean="0"/>
              <a:t>Fourth Outline Level</a:t>
            </a:r>
          </a:p>
          <a:p>
            <a:pPr lvl="4"/>
            <a:r>
              <a:rPr lang="en-GB" altLang="is-IS" smtClean="0"/>
              <a:t>Fifth Outline Level</a:t>
            </a:r>
          </a:p>
          <a:p>
            <a:pPr lvl="4"/>
            <a:r>
              <a:rPr lang="en-GB" altLang="is-IS" smtClean="0"/>
              <a:t>Sixth Outline Level</a:t>
            </a:r>
          </a:p>
          <a:p>
            <a:pPr lvl="4"/>
            <a:r>
              <a:rPr lang="en-GB" altLang="is-IS" smtClean="0"/>
              <a:t>Seventh Outline Level</a:t>
            </a:r>
          </a:p>
          <a:p>
            <a:pPr lvl="4"/>
            <a:r>
              <a:rPr lang="en-GB" altLang="is-IS" smtClean="0"/>
              <a:t>Eighth Outline Level</a:t>
            </a:r>
          </a:p>
          <a:p>
            <a:pPr lvl="4"/>
            <a:r>
              <a:rPr lang="en-GB" altLang="is-IS" smtClean="0"/>
              <a:t>Ninth Outline Level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8625" y="6215063"/>
            <a:ext cx="16176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900113" y="908050"/>
            <a:ext cx="7772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88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is-IS" altLang="is-IS" sz="4400" dirty="0">
                <a:solidFill>
                  <a:srgbClr val="355E00"/>
                </a:solidFill>
                <a:latin typeface="Kozuka Gothic Pro B" charset="0"/>
              </a:rPr>
              <a:t>Móttaka á úrgangi frá skipum</a:t>
            </a:r>
          </a:p>
        </p:txBody>
      </p:sp>
      <p:pic>
        <p:nvPicPr>
          <p:cNvPr id="1026" name="Picture 2" descr="http://nicecliparts.com/download/Ship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57885"/>
            <a:ext cx="3145532" cy="261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69225" cy="892175"/>
          </a:xfrm>
        </p:spPr>
        <p:txBody>
          <a:bodyPr/>
          <a:lstStyle/>
          <a:p>
            <a:pPr algn="ctr"/>
            <a:r>
              <a:rPr lang="is-IS" dirty="0" smtClean="0"/>
              <a:t>Árlegur fjöldi tilkynninga eftir höfnum 2012-2014</a:t>
            </a:r>
            <a:br>
              <a:rPr lang="is-IS" dirty="0" smtClean="0"/>
            </a:br>
            <a:r>
              <a:rPr lang="is-IS" sz="1400" dirty="0" smtClean="0"/>
              <a:t>(til 11. des. 2014)</a:t>
            </a:r>
            <a:endParaRPr lang="is-I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560558"/>
              </p:ext>
            </p:extLst>
          </p:nvPr>
        </p:nvGraphicFramePr>
        <p:xfrm>
          <a:off x="683568" y="1556792"/>
          <a:ext cx="776922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064"/>
                <a:gridCol w="1728192"/>
                <a:gridCol w="1656184"/>
                <a:gridCol w="1722784"/>
              </a:tblGrid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Höfn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 dirty="0" smtClean="0"/>
                        <a:t>2012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 dirty="0" smtClean="0"/>
                        <a:t>2013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 dirty="0" smtClean="0"/>
                        <a:t>2014</a:t>
                      </a:r>
                      <a:endParaRPr lang="is-I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Reykjavík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241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315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249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Grundartangi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55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83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84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Akureyri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67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71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71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Mjóeyrarhöfn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46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45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Vestmannaeyjar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48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37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Hafnarfjörður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25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34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25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Ísafjörður</a:t>
                      </a:r>
                      <a:r>
                        <a:rPr lang="is-IS" baseline="0" dirty="0" smtClean="0"/>
                        <a:t>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27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31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Neskaupstaður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18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18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Reyðarfjörður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15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17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19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Eskifjörður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13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Seyðisfjörður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8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12</a:t>
                      </a:r>
                      <a:endParaRPr lang="is-I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81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69225" cy="892175"/>
          </a:xfrm>
        </p:spPr>
        <p:txBody>
          <a:bodyPr/>
          <a:lstStyle/>
          <a:p>
            <a:r>
              <a:rPr lang="is-IS" dirty="0"/>
              <a:t>Árlegur fjöldi tilkynninga eftir höfnum 2012-2014</a:t>
            </a:r>
            <a:br>
              <a:rPr lang="is-IS" dirty="0"/>
            </a:br>
            <a:r>
              <a:rPr lang="is-IS" sz="1400" dirty="0"/>
              <a:t>(til 11. des. 2014)</a:t>
            </a:r>
            <a:endParaRPr lang="is-I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910384"/>
              </p:ext>
            </p:extLst>
          </p:nvPr>
        </p:nvGraphicFramePr>
        <p:xfrm>
          <a:off x="611560" y="1124744"/>
          <a:ext cx="776922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306"/>
                <a:gridCol w="1942306"/>
                <a:gridCol w="1942306"/>
                <a:gridCol w="1942306"/>
              </a:tblGrid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Höfn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2012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2013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2014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Akranes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5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6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Bíldudalur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6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9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Dalvík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Djúpivogur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Fáskrúðsfjörður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4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Grindavík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5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6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6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Grímsey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Grundafjörður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9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4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9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Helguvík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9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14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13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Hornafjörður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4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10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Hólmavík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Hvammstangi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Húsavík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4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9</a:t>
                      </a:r>
                      <a:endParaRPr lang="is-I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2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69225" cy="892175"/>
          </a:xfrm>
        </p:spPr>
        <p:txBody>
          <a:bodyPr/>
          <a:lstStyle/>
          <a:p>
            <a:r>
              <a:rPr lang="is-IS" dirty="0"/>
              <a:t>Árlegur fjöldi tilkynninga eftir höfnum 2012-2014</a:t>
            </a:r>
            <a:br>
              <a:rPr lang="is-IS" dirty="0"/>
            </a:br>
            <a:r>
              <a:rPr lang="is-IS" sz="1400" dirty="0"/>
              <a:t>(til 11. des. 2014)</a:t>
            </a:r>
            <a:endParaRPr lang="is-I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599425"/>
              </p:ext>
            </p:extLst>
          </p:nvPr>
        </p:nvGraphicFramePr>
        <p:xfrm>
          <a:off x="683568" y="1268760"/>
          <a:ext cx="7769224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306"/>
                <a:gridCol w="1942306"/>
                <a:gridCol w="1942306"/>
                <a:gridCol w="1942306"/>
              </a:tblGrid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Höfn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2012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2013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2014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Keflavíkurkaupst.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Litli-Sandur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6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Reykhólar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Sandgerði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9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6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Sauðárkrókur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4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6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5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Siglufjörður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Straumsvík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4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Súðavík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Tálknafjörður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0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Vopnafjörður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11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7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7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Þorlákshöfn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9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8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18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Þórshöfn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5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9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5</a:t>
                      </a:r>
                      <a:endParaRPr lang="is-I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03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7769225" cy="648072"/>
          </a:xfrm>
        </p:spPr>
        <p:txBody>
          <a:bodyPr/>
          <a:lstStyle/>
          <a:p>
            <a:pPr algn="ctr"/>
            <a:r>
              <a:rPr lang="is-IS" sz="2800" dirty="0" smtClean="0">
                <a:solidFill>
                  <a:srgbClr val="336600"/>
                </a:solidFill>
              </a:rPr>
              <a:t>Dæmi um tilkynningu</a:t>
            </a:r>
            <a:endParaRPr lang="is-IS" sz="2800" dirty="0">
              <a:solidFill>
                <a:srgbClr val="3366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090" y="699859"/>
            <a:ext cx="4269150" cy="539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8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69225" cy="892175"/>
          </a:xfrm>
        </p:spPr>
        <p:txBody>
          <a:bodyPr/>
          <a:lstStyle/>
          <a:p>
            <a:pPr algn="ctr"/>
            <a:r>
              <a:rPr lang="is-IS" sz="2800" dirty="0" smtClean="0">
                <a:solidFill>
                  <a:srgbClr val="336600"/>
                </a:solidFill>
              </a:rPr>
              <a:t>Dæmi um tilkynningu</a:t>
            </a:r>
            <a:endParaRPr lang="is-IS" sz="2800" dirty="0">
              <a:solidFill>
                <a:srgbClr val="3366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458" y="836712"/>
            <a:ext cx="6006862" cy="522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9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423863"/>
            <a:ext cx="4914900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912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18289"/>
            <a:ext cx="6214179" cy="5470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997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163"/>
            <a:ext cx="4696523" cy="6048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120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80728"/>
            <a:ext cx="6150162" cy="518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614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69225" cy="892175"/>
          </a:xfrm>
        </p:spPr>
        <p:txBody>
          <a:bodyPr/>
          <a:lstStyle/>
          <a:p>
            <a:pPr algn="ctr"/>
            <a:r>
              <a:rPr lang="is-IS" sz="3200" dirty="0" smtClean="0">
                <a:solidFill>
                  <a:srgbClr val="336600"/>
                </a:solidFill>
              </a:rPr>
              <a:t>Samantekt um tilkynningar</a:t>
            </a:r>
            <a:endParaRPr lang="is-IS" sz="3200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69225" cy="4032448"/>
          </a:xfrm>
        </p:spPr>
        <p:txBody>
          <a:bodyPr/>
          <a:lstStyle/>
          <a:p>
            <a:r>
              <a:rPr lang="is-IS" dirty="0" smtClean="0"/>
              <a:t>	</a:t>
            </a:r>
            <a:r>
              <a:rPr lang="is-IS" sz="2800" dirty="0" smtClean="0"/>
              <a:t>Hafnaryfirvöld </a:t>
            </a:r>
            <a:r>
              <a:rPr lang="is-IS" sz="2800" dirty="0"/>
              <a:t>skulu fyrir 1. mars ár hvert senda Umhverfisstofnun og heilbrigðis-nefndum viðkomandi sveitarfélaga samantekt á þeim tilkynningum um úrgang </a:t>
            </a:r>
            <a:r>
              <a:rPr lang="is-IS" sz="2800" dirty="0" smtClean="0"/>
              <a:t>og </a:t>
            </a:r>
            <a:r>
              <a:rPr lang="is-IS" sz="2800" dirty="0"/>
              <a:t>farmleifar sem þeim hafa borist árið á undan og yfirlit yfir magn og tegund þess úrgangs sem skilað hefur </a:t>
            </a:r>
            <a:r>
              <a:rPr lang="is-IS" sz="2800" dirty="0" smtClean="0"/>
              <a:t>verið</a:t>
            </a:r>
            <a:endParaRPr lang="is-IS" sz="2800" dirty="0"/>
          </a:p>
          <a:p>
            <a:r>
              <a:rPr lang="is-I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423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85800" y="857250"/>
            <a:ext cx="77724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88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is-IS" altLang="is-IS" sz="4400">
                <a:solidFill>
                  <a:srgbClr val="355E00"/>
                </a:solidFill>
                <a:latin typeface="Kozuka Gothic Pro B" charset="0"/>
              </a:rPr>
              <a:t>Úrgangur frá skipum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9750" y="2022475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080" rIns="90000" bIns="45000"/>
          <a:lstStyle>
            <a:lvl1pPr marL="341313" indent="-339725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3200" dirty="0" smtClean="0">
                <a:latin typeface="Kozuka Gothic Pro L" charset="0"/>
              </a:rPr>
              <a:t>Innleiðing á tilskipun 2000/59/EB - úttekt </a:t>
            </a:r>
            <a:r>
              <a:rPr lang="is-IS" altLang="is-IS" sz="3200" dirty="0">
                <a:latin typeface="Kozuka Gothic Pro L" charset="0"/>
              </a:rPr>
              <a:t>EMSA 2010 </a:t>
            </a:r>
            <a:endParaRPr lang="is-IS" altLang="is-IS" sz="3200" dirty="0" smtClean="0">
              <a:latin typeface="Kozuka Gothic Pro L" charset="0"/>
            </a:endParaRP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3200" dirty="0" smtClean="0">
                <a:latin typeface="Kozuka Gothic Pro L" charset="0"/>
              </a:rPr>
              <a:t>Annmarkar </a:t>
            </a:r>
            <a:r>
              <a:rPr lang="is-IS" altLang="is-IS" sz="3200" dirty="0">
                <a:latin typeface="Kozuka Gothic Pro L" charset="0"/>
              </a:rPr>
              <a:t>á framkvæmd tilskipunar og reglugerðar nr. 792/2004 um móttöku á úrgangi frá skipum 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3200" dirty="0">
                <a:latin typeface="Kozuka Gothic Pro L" charset="0"/>
              </a:rPr>
              <a:t>Unnið </a:t>
            </a:r>
            <a:r>
              <a:rPr lang="is-IS" altLang="is-IS" sz="3200" dirty="0" smtClean="0">
                <a:latin typeface="Kozuka Gothic Pro L" charset="0"/>
              </a:rPr>
              <a:t>hefur verið að </a:t>
            </a:r>
            <a:r>
              <a:rPr lang="is-IS" altLang="is-IS" sz="3200" dirty="0">
                <a:latin typeface="Kozuka Gothic Pro L" charset="0"/>
              </a:rPr>
              <a:t>nauðsynlegum </a:t>
            </a:r>
            <a:r>
              <a:rPr lang="is-IS" altLang="is-IS" sz="3200" dirty="0" smtClean="0">
                <a:latin typeface="Kozuka Gothic Pro L" charset="0"/>
              </a:rPr>
              <a:t>úrbótum, þ.m.t. </a:t>
            </a:r>
            <a:r>
              <a:rPr lang="is-IS" altLang="is-IS" sz="3200" dirty="0">
                <a:latin typeface="Kozuka Gothic Pro L" charset="0"/>
              </a:rPr>
              <a:t>b</a:t>
            </a:r>
            <a:r>
              <a:rPr lang="is-IS" altLang="is-IS" sz="3200" dirty="0" smtClean="0">
                <a:latin typeface="Kozuka Gothic Pro L" charset="0"/>
              </a:rPr>
              <a:t>reytingum á lögum, reglugerðum og verkferlum</a:t>
            </a:r>
            <a:endParaRPr lang="is-IS" altLang="is-IS" sz="3200" dirty="0">
              <a:latin typeface="Kozuka Gothic Pro 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69225" cy="892175"/>
          </a:xfrm>
        </p:spPr>
        <p:txBody>
          <a:bodyPr/>
          <a:lstStyle/>
          <a:p>
            <a:pPr algn="ctr"/>
            <a:r>
              <a:rPr lang="is-IS" sz="2800" dirty="0" smtClean="0">
                <a:solidFill>
                  <a:srgbClr val="336600"/>
                </a:solidFill>
              </a:rPr>
              <a:t>Í hverju felst eftirlit Umhverfisstofnunar?</a:t>
            </a:r>
            <a:endParaRPr lang="is-IS" sz="2800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69225" cy="410445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800" dirty="0"/>
              <a:t>eftirlit með móttöku úrgangs og farmleifa frá skipum í </a:t>
            </a:r>
            <a:r>
              <a:rPr lang="is-IS" sz="2800" dirty="0" smtClean="0"/>
              <a:t>höfnum, þ.m.t. </a:t>
            </a:r>
            <a:r>
              <a:rPr lang="is-IS" sz="2800" dirty="0"/>
              <a:t>f</a:t>
            </a:r>
            <a:r>
              <a:rPr lang="is-IS" sz="2800" dirty="0" smtClean="0"/>
              <a:t>iskiskip og skemmtibátar</a:t>
            </a:r>
            <a:endParaRPr lang="is-I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800" dirty="0" smtClean="0"/>
              <a:t>tilkynningum </a:t>
            </a:r>
            <a:r>
              <a:rPr lang="is-IS" sz="2800" dirty="0"/>
              <a:t>um </a:t>
            </a:r>
            <a:r>
              <a:rPr lang="is-IS" sz="2800" dirty="0" smtClean="0"/>
              <a:t>úrgang og farmleifar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800" dirty="0" smtClean="0"/>
              <a:t>áætlunum </a:t>
            </a:r>
            <a:r>
              <a:rPr lang="is-IS" sz="2800" dirty="0"/>
              <a:t>hafna </a:t>
            </a:r>
            <a:r>
              <a:rPr lang="is-IS" sz="2800" dirty="0" smtClean="0"/>
              <a:t>um móttöku og meðhöndlun úrgangs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800" dirty="0" smtClean="0"/>
              <a:t>að </a:t>
            </a:r>
            <a:r>
              <a:rPr lang="is-IS" sz="2800" dirty="0"/>
              <a:t>til staðar sé </a:t>
            </a:r>
            <a:r>
              <a:rPr lang="is-IS" sz="2800" dirty="0" smtClean="0"/>
              <a:t>fullnægjandi aðstaða </a:t>
            </a:r>
            <a:r>
              <a:rPr lang="is-IS" sz="2800" dirty="0"/>
              <a:t>fyrir móttöku </a:t>
            </a:r>
            <a:r>
              <a:rPr lang="is-IS" sz="2800" dirty="0" smtClean="0"/>
              <a:t>úrgangs</a:t>
            </a:r>
          </a:p>
        </p:txBody>
      </p:sp>
    </p:spTree>
    <p:extLst>
      <p:ext uri="{BB962C8B-B14F-4D97-AF65-F5344CB8AC3E}">
        <p14:creationId xmlns:p14="http://schemas.microsoft.com/office/powerpoint/2010/main" val="30791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69225" cy="892175"/>
          </a:xfrm>
        </p:spPr>
        <p:txBody>
          <a:bodyPr/>
          <a:lstStyle/>
          <a:p>
            <a:r>
              <a:rPr lang="is-IS" sz="2800" dirty="0">
                <a:solidFill>
                  <a:srgbClr val="336600"/>
                </a:solidFill>
              </a:rPr>
              <a:t>Í hverju felst eftirlit Umhverfisstofnunar?</a:t>
            </a:r>
            <a:endParaRPr lang="is-I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69225" cy="43924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 smtClean="0"/>
              <a:t>Eftirlitsáætlun </a:t>
            </a:r>
            <a:r>
              <a:rPr lang="is-IS" sz="2400" dirty="0"/>
              <a:t>til fimm ára í senn </a:t>
            </a:r>
            <a:endParaRPr lang="is-I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 smtClean="0"/>
              <a:t>Í </a:t>
            </a:r>
            <a:r>
              <a:rPr lang="is-IS" sz="2400" dirty="0"/>
              <a:t>eftirlitsáætluninni </a:t>
            </a:r>
            <a:r>
              <a:rPr lang="is-IS" sz="2400" dirty="0" smtClean="0"/>
              <a:t>verður yfirlit </a:t>
            </a:r>
            <a:r>
              <a:rPr lang="is-IS" sz="2400" dirty="0"/>
              <a:t>yfir eftirlitsferðir og skipulag eftirlits með móttökuaðstöðu í </a:t>
            </a:r>
            <a:r>
              <a:rPr lang="is-IS" sz="2400" dirty="0" smtClean="0"/>
              <a:t>höfnum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/>
              <a:t>Reglubundið eftirlit með höfnum fer fram að lágmarki á fimm ára </a:t>
            </a:r>
            <a:r>
              <a:rPr lang="is-IS" sz="2400" dirty="0" smtClean="0"/>
              <a:t>fresti</a:t>
            </a:r>
            <a:endParaRPr lang="is-I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 smtClean="0"/>
              <a:t>Heimild fyrir aukaeftirliti ef fyrirliggjandi </a:t>
            </a:r>
            <a:r>
              <a:rPr lang="is-IS" sz="2400" dirty="0"/>
              <a:t>upplýsingar benda til </a:t>
            </a:r>
            <a:r>
              <a:rPr lang="is-IS" sz="2400" dirty="0" smtClean="0"/>
              <a:t>að </a:t>
            </a:r>
            <a:r>
              <a:rPr lang="is-IS" sz="2400" dirty="0"/>
              <a:t>ákvæði reglugerðarinnar séu ekki </a:t>
            </a:r>
            <a:r>
              <a:rPr lang="is-IS" sz="2400" dirty="0" smtClean="0"/>
              <a:t>uppfyllt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 smtClean="0"/>
              <a:t>Fyrir </a:t>
            </a:r>
            <a:r>
              <a:rPr lang="is-IS" sz="2400" dirty="0"/>
              <a:t>1. maí  ár </a:t>
            </a:r>
            <a:r>
              <a:rPr lang="is-IS" sz="2400" dirty="0" smtClean="0"/>
              <a:t>hvert gefin </a:t>
            </a:r>
            <a:r>
              <a:rPr lang="is-IS" sz="2400" dirty="0" smtClean="0"/>
              <a:t>út </a:t>
            </a:r>
            <a:r>
              <a:rPr lang="is-IS" sz="2400" dirty="0"/>
              <a:t>skýrslu um niðurstöður eftirlits fyrir undangengið ár og </a:t>
            </a:r>
            <a:r>
              <a:rPr lang="is-IS" sz="2400" dirty="0" smtClean="0"/>
              <a:t>birt </a:t>
            </a:r>
            <a:r>
              <a:rPr lang="is-IS" sz="2400" dirty="0"/>
              <a:t>á vefsetri </a:t>
            </a:r>
            <a:r>
              <a:rPr lang="is-IS" sz="2400" dirty="0" smtClean="0"/>
              <a:t>UST</a:t>
            </a:r>
            <a:endParaRPr lang="is-I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2521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69225" cy="892175"/>
          </a:xfrm>
        </p:spPr>
        <p:txBody>
          <a:bodyPr/>
          <a:lstStyle/>
          <a:p>
            <a:pPr algn="ctr"/>
            <a:r>
              <a:rPr lang="is-IS" sz="3200" dirty="0" smtClean="0">
                <a:solidFill>
                  <a:srgbClr val="336600"/>
                </a:solidFill>
              </a:rPr>
              <a:t>Gjaldtaka Umhverfisstofnunar</a:t>
            </a:r>
            <a:endParaRPr lang="is-IS" sz="3200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69225" cy="46085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/>
              <a:t>Umhverfisstofnun innheimtir gjald hjá rekstraraðila hafna vegna eftirlits með móttökuaðstöðu í höfnum skv. gjaldskrá sem ráðherra setur</a:t>
            </a:r>
            <a:r>
              <a:rPr lang="is-IS" sz="2400" dirty="0" smtClean="0"/>
              <a:t>.</a:t>
            </a:r>
            <a:endParaRPr lang="is-I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400" dirty="0" smtClean="0"/>
              <a:t>Tillaga UST um þrjá gjaldflokka: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s-IS" sz="2400" dirty="0" smtClean="0">
                <a:solidFill>
                  <a:srgbClr val="FF0000"/>
                </a:solidFill>
              </a:rPr>
              <a:t>Hafnir í flokki 1: </a:t>
            </a:r>
            <a:r>
              <a:rPr lang="is-IS" sz="2400" dirty="0">
                <a:solidFill>
                  <a:srgbClr val="FF0000"/>
                </a:solidFill>
              </a:rPr>
              <a:t>203.500 kr</a:t>
            </a:r>
            <a:endParaRPr lang="is-I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s-IS" sz="2400" dirty="0" smtClean="0">
                <a:solidFill>
                  <a:srgbClr val="FF0000"/>
                </a:solidFill>
              </a:rPr>
              <a:t>Hafnir í flokki 2: </a:t>
            </a:r>
            <a:r>
              <a:rPr lang="is-IS" sz="2400" dirty="0">
                <a:solidFill>
                  <a:srgbClr val="FF0000"/>
                </a:solidFill>
              </a:rPr>
              <a:t>169.900 kr. </a:t>
            </a:r>
            <a:endParaRPr lang="is-I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s-IS" sz="2400" dirty="0" smtClean="0">
                <a:solidFill>
                  <a:srgbClr val="FF0000"/>
                </a:solidFill>
              </a:rPr>
              <a:t>Hafnir í flokki 3: </a:t>
            </a:r>
            <a:r>
              <a:rPr lang="is-IS" sz="2400" dirty="0">
                <a:solidFill>
                  <a:srgbClr val="FF0000"/>
                </a:solidFill>
              </a:rPr>
              <a:t>125.100 kr.</a:t>
            </a:r>
            <a:endParaRPr lang="is-IS" sz="2400" dirty="0" smtClean="0">
              <a:solidFill>
                <a:srgbClr val="FF0000"/>
              </a:solidFill>
            </a:endParaRPr>
          </a:p>
          <a:p>
            <a:pPr marL="0" indent="0"/>
            <a:r>
              <a:rPr lang="is-IS" sz="2400" dirty="0" smtClean="0"/>
              <a:t>Kostnaður felst í undirbúningi fyrir </a:t>
            </a:r>
            <a:r>
              <a:rPr lang="is-IS" sz="2400" dirty="0"/>
              <a:t>úttekt á </a:t>
            </a:r>
            <a:r>
              <a:rPr lang="is-IS" sz="2400" dirty="0" smtClean="0"/>
              <a:t>aðstöðu í höfnum, úttektinni sjálfri (þ.mt. ferðakostnaður) og skýrslugerð</a:t>
            </a:r>
            <a:r>
              <a:rPr lang="is-I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2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69225" cy="892175"/>
          </a:xfrm>
        </p:spPr>
        <p:txBody>
          <a:bodyPr/>
          <a:lstStyle/>
          <a:p>
            <a:pPr algn="ctr"/>
            <a:r>
              <a:rPr lang="is-IS" sz="3200" dirty="0" smtClean="0">
                <a:solidFill>
                  <a:srgbClr val="336600"/>
                </a:solidFill>
              </a:rPr>
              <a:t>Flokkun hafna</a:t>
            </a:r>
            <a:endParaRPr lang="is-IS" sz="3200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769225" cy="4680520"/>
          </a:xfrm>
        </p:spPr>
        <p:txBody>
          <a:bodyPr/>
          <a:lstStyle/>
          <a:p>
            <a:r>
              <a:rPr lang="is-IS" sz="2800" dirty="0" smtClean="0">
                <a:solidFill>
                  <a:srgbClr val="336600"/>
                </a:solidFill>
              </a:rPr>
              <a:t>1. </a:t>
            </a:r>
            <a:r>
              <a:rPr lang="is-IS" sz="2800" dirty="0">
                <a:solidFill>
                  <a:srgbClr val="336600"/>
                </a:solidFill>
              </a:rPr>
              <a:t>flokkur:  </a:t>
            </a:r>
            <a:r>
              <a:rPr lang="is-IS" sz="2800" dirty="0"/>
              <a:t>Stórar fiskihafnir, uppskipunar- og afgreiðsluhafnir, olíu- og bensínlöndun vegna birgðastöðva, neyðarhafnir, mikil umferð stórra skipa</a:t>
            </a:r>
          </a:p>
          <a:p>
            <a:r>
              <a:rPr lang="is-IS" sz="2800" dirty="0">
                <a:solidFill>
                  <a:srgbClr val="336600"/>
                </a:solidFill>
              </a:rPr>
              <a:t>2. flokkur:  </a:t>
            </a:r>
            <a:r>
              <a:rPr lang="is-IS" sz="2800" dirty="0"/>
              <a:t>Meðalstórar fiskihafnir, olíulöndun vegna birgðastöðva, töluverð umferð stærri skipa</a:t>
            </a:r>
          </a:p>
          <a:p>
            <a:r>
              <a:rPr lang="is-IS" sz="2800" dirty="0">
                <a:solidFill>
                  <a:srgbClr val="336600"/>
                </a:solidFill>
              </a:rPr>
              <a:t>3. flokkur:  </a:t>
            </a:r>
            <a:r>
              <a:rPr lang="is-IS" sz="2800" dirty="0"/>
              <a:t>Litlar fiskihafnir, bátahafnir, smábátahafnir, lítil eða engin umferð stærri skipa</a:t>
            </a:r>
          </a:p>
        </p:txBody>
      </p:sp>
    </p:spTree>
    <p:extLst>
      <p:ext uri="{BB962C8B-B14F-4D97-AF65-F5344CB8AC3E}">
        <p14:creationId xmlns:p14="http://schemas.microsoft.com/office/powerpoint/2010/main" val="35105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69225" cy="892175"/>
          </a:xfrm>
        </p:spPr>
        <p:txBody>
          <a:bodyPr/>
          <a:lstStyle/>
          <a:p>
            <a:pPr algn="ctr"/>
            <a:r>
              <a:rPr lang="is-IS" sz="3200" dirty="0" smtClean="0">
                <a:solidFill>
                  <a:srgbClr val="336600"/>
                </a:solidFill>
              </a:rPr>
              <a:t>Hafnir í flokki 1</a:t>
            </a:r>
            <a:endParaRPr lang="is-I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965972"/>
              </p:ext>
            </p:extLst>
          </p:nvPr>
        </p:nvGraphicFramePr>
        <p:xfrm>
          <a:off x="684213" y="1412875"/>
          <a:ext cx="7769226" cy="4197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613"/>
                <a:gridCol w="3884613"/>
              </a:tblGrid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Heiti</a:t>
                      </a:r>
                      <a:r>
                        <a:rPr lang="is-IS" baseline="0" dirty="0" smtClean="0"/>
                        <a:t> hafnar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Heiti</a:t>
                      </a:r>
                      <a:r>
                        <a:rPr lang="is-IS" baseline="0" dirty="0" smtClean="0"/>
                        <a:t> hafnar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Reykjavíkurhöfn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Akureyrarhöfn 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Akraneshöfn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Vopnafjarðarhöfn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Grundartangahöfn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Eskifjarðarhöfn</a:t>
                      </a:r>
                      <a:r>
                        <a:rPr lang="is-IS" baseline="0" dirty="0" smtClean="0"/>
                        <a:t> 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Hafnarfjarðarhöfn</a:t>
                      </a:r>
                      <a:r>
                        <a:rPr lang="is-IS" baseline="0" dirty="0" smtClean="0"/>
                        <a:t>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Reyðarfjarðarhöfn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Straumsvíkurhöfn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Fáskrúðsfjarðarhöfn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Grindavíkurhöfn</a:t>
                      </a:r>
                      <a:r>
                        <a:rPr lang="is-IS" baseline="0" dirty="0" smtClean="0"/>
                        <a:t>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Seyðisfjarðarhöfn 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Helguvíkurhöfn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Hornafjarðarhöfn</a:t>
                      </a:r>
                      <a:endParaRPr lang="is-IS" dirty="0"/>
                    </a:p>
                  </a:txBody>
                  <a:tcPr/>
                </a:tc>
              </a:tr>
              <a:tr h="489565">
                <a:tc>
                  <a:txBody>
                    <a:bodyPr/>
                    <a:lstStyle/>
                    <a:p>
                      <a:r>
                        <a:rPr lang="is-IS" dirty="0" smtClean="0"/>
                        <a:t>Grundarfjarðarhöfn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Vestmannaeyjahöfn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Ísafjarðarhöfn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Þorlákshöfn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Sauðárkrókshöfn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4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69225" cy="892175"/>
          </a:xfrm>
        </p:spPr>
        <p:txBody>
          <a:bodyPr/>
          <a:lstStyle/>
          <a:p>
            <a:pPr algn="ctr"/>
            <a:r>
              <a:rPr lang="is-IS" sz="3200" dirty="0" smtClean="0">
                <a:solidFill>
                  <a:srgbClr val="336600"/>
                </a:solidFill>
              </a:rPr>
              <a:t>Hafnir í flokki 2</a:t>
            </a:r>
            <a:endParaRPr lang="is-I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647028"/>
              </p:ext>
            </p:extLst>
          </p:nvPr>
        </p:nvGraphicFramePr>
        <p:xfrm>
          <a:off x="684213" y="1412875"/>
          <a:ext cx="7769226" cy="4568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613"/>
                <a:gridCol w="3884613"/>
              </a:tblGrid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Heiti</a:t>
                      </a:r>
                      <a:r>
                        <a:rPr lang="is-IS" baseline="0" dirty="0" smtClean="0"/>
                        <a:t> hafnar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Heiti</a:t>
                      </a:r>
                      <a:r>
                        <a:rPr lang="is-IS" baseline="0" dirty="0" smtClean="0"/>
                        <a:t> hafnar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Kópavogshöfn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Ólafsfjarðarhöfn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Keflavíkurhöfn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Siglufjarðarhöfn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Njarðvíkurhöfn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Grímseyjarhöfn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Vogahöfn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Dalvíkurhöfn 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Ólafsvíkurhöfn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Húsavíkurhöfn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Stykkishólmshöfn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Þórshafnarhöfn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Bolungarvíkurhöfn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Norðfjarðarhöfn</a:t>
                      </a:r>
                      <a:endParaRPr lang="is-IS" dirty="0"/>
                    </a:p>
                  </a:txBody>
                  <a:tcPr/>
                </a:tc>
              </a:tr>
              <a:tr h="489565">
                <a:tc>
                  <a:txBody>
                    <a:bodyPr/>
                    <a:lstStyle/>
                    <a:p>
                      <a:r>
                        <a:rPr lang="is-IS" dirty="0" smtClean="0"/>
                        <a:t>Patrekshöfn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Djúpavogshöfn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Reykhólahöfn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Miðsandshöfn</a:t>
                      </a:r>
                      <a:r>
                        <a:rPr lang="is-IS" baseline="0" dirty="0" smtClean="0"/>
                        <a:t> 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Hólmavíkurhöfn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baseline="0" dirty="0" smtClean="0"/>
                        <a:t>Litla-Sandshöfn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Skagastrandarhöfn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5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684213" y="765175"/>
            <a:ext cx="77724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88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is-IS" altLang="is-IS" sz="4400" dirty="0">
                <a:solidFill>
                  <a:srgbClr val="355E00"/>
                </a:solidFill>
                <a:latin typeface="Kozuka Gothic Pro B" charset="0"/>
              </a:rPr>
              <a:t>Helstu athugasemdir </a:t>
            </a:r>
            <a:r>
              <a:rPr lang="is-IS" altLang="is-IS" sz="4400" dirty="0" smtClean="0">
                <a:solidFill>
                  <a:srgbClr val="355E00"/>
                </a:solidFill>
                <a:latin typeface="Kozuka Gothic Pro B" charset="0"/>
              </a:rPr>
              <a:t>ESA</a:t>
            </a:r>
            <a:endParaRPr lang="is-IS" altLang="is-IS" sz="4400" dirty="0">
              <a:solidFill>
                <a:srgbClr val="355E00"/>
              </a:solidFill>
              <a:latin typeface="Kozuka Gothic Pro B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9750" y="1844675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080" rIns="90000" bIns="45000"/>
          <a:lstStyle>
            <a:lvl1pPr marL="341313" indent="-339725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3200" dirty="0">
                <a:latin typeface="Kozuka Gothic Pro L" charset="0"/>
              </a:rPr>
              <a:t>Tilkynningar um úrgang og farmleifar og viðunandi skoðun þeirra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3200" dirty="0">
                <a:latin typeface="Kozuka Gothic Pro L" charset="0"/>
              </a:rPr>
              <a:t>Engar áætlanir um móttöku og meðhöndlun úrgangs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3200" dirty="0">
                <a:latin typeface="Kozuka Gothic Pro L" charset="0"/>
              </a:rPr>
              <a:t>Hlutlægar sannanir um viðunandi hafnaraðstöðu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3200" dirty="0">
                <a:latin typeface="Kozuka Gothic Pro L" charset="0"/>
              </a:rPr>
              <a:t>Eftirlitsferlar (fiskiskip/tómstundaför)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3200" dirty="0">
                <a:latin typeface="Kozuka Gothic Pro L" charset="0"/>
              </a:rPr>
              <a:t>Gjaldtaka fyrir móttöku á úrgangi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69225" cy="892175"/>
          </a:xfrm>
        </p:spPr>
        <p:txBody>
          <a:bodyPr/>
          <a:lstStyle/>
          <a:p>
            <a:pPr algn="ctr"/>
            <a:r>
              <a:rPr lang="is-IS" sz="3200" dirty="0" smtClean="0">
                <a:solidFill>
                  <a:srgbClr val="336600"/>
                </a:solidFill>
              </a:rPr>
              <a:t>Tilgangurinn</a:t>
            </a:r>
            <a:endParaRPr lang="is-IS" sz="3200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69225" cy="46805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2800" dirty="0" smtClean="0"/>
              <a:t>að </a:t>
            </a:r>
            <a:r>
              <a:rPr lang="is-IS" sz="2800" dirty="0"/>
              <a:t>draga úr losun úrgangs og farmleifa í sjó frá skipum með því að tryggja aðstöðu í höfnum til að taka við úrgangi frá </a:t>
            </a:r>
            <a:r>
              <a:rPr lang="is-IS" sz="2800" dirty="0" smtClean="0"/>
              <a:t>skipum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reduce </a:t>
            </a:r>
            <a:r>
              <a:rPr lang="en-US" sz="2800" dirty="0"/>
              <a:t>the discharges of ship-generated waste and cargo residues into the sea, especially illegal discharges, from ships using ports in the Community, by improving the availability and use of port reception facilities for ship-generated waste and cargo residues, thereby enhancing the protection of the marine </a:t>
            </a:r>
            <a:r>
              <a:rPr lang="en-US" sz="2800" dirty="0" smtClean="0"/>
              <a:t>environment</a:t>
            </a: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13214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50825" y="904875"/>
            <a:ext cx="85693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388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is-IS" altLang="is-IS" sz="4400" dirty="0">
                <a:solidFill>
                  <a:srgbClr val="355E00"/>
                </a:solidFill>
                <a:latin typeface="Kozuka Gothic Pro B" charset="0"/>
              </a:rPr>
              <a:t>Tilkynningar um úrgang og farmleifar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7388" y="21605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080" rIns="90000" bIns="45000"/>
          <a:lstStyle>
            <a:lvl1pPr marL="341313" indent="-339725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3200" i="1" dirty="0">
                <a:latin typeface="Kozuka Gothic Pro L" charset="0"/>
              </a:rPr>
              <a:t>Skipstjóri sem er á leið til hafnar ber ábyrgð á að eyðublað um </a:t>
            </a:r>
            <a:r>
              <a:rPr lang="is-IS" altLang="is-IS" sz="3200" i="1" dirty="0" err="1">
                <a:latin typeface="Kozuka Gothic Pro L" charset="0"/>
              </a:rPr>
              <a:t>úrgang</a:t>
            </a:r>
            <a:r>
              <a:rPr lang="is-IS" altLang="is-IS" sz="3200" i="1" dirty="0">
                <a:latin typeface="Kozuka Gothic Pro L" charset="0"/>
              </a:rPr>
              <a:t> og farmleifar í skipum </a:t>
            </a:r>
            <a:r>
              <a:rPr lang="is-IS" altLang="is-IS" sz="3200" i="1" dirty="0" err="1">
                <a:latin typeface="Kozuka Gothic Pro L" charset="0"/>
              </a:rPr>
              <a:t>sé</a:t>
            </a:r>
            <a:r>
              <a:rPr lang="is-IS" altLang="is-IS" sz="3200" i="1" dirty="0">
                <a:latin typeface="Kozuka Gothic Pro L" charset="0"/>
              </a:rPr>
              <a:t> fyllt </a:t>
            </a:r>
            <a:r>
              <a:rPr lang="is-IS" altLang="is-IS" sz="3200" i="1" dirty="0" err="1">
                <a:latin typeface="Kozuka Gothic Pro L" charset="0"/>
              </a:rPr>
              <a:t>út</a:t>
            </a:r>
            <a:r>
              <a:rPr lang="is-IS" altLang="is-IS" sz="3200" i="1" dirty="0">
                <a:latin typeface="Kozuka Gothic Pro L" charset="0"/>
              </a:rPr>
              <a:t> með réttum upplýsingum og að koma því til viðkomandi hafnaryfirvalda. 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3200" dirty="0">
                <a:latin typeface="Kozuka Gothic Pro L" charset="0"/>
              </a:rPr>
              <a:t>Tilkynningar í gegnum </a:t>
            </a:r>
            <a:r>
              <a:rPr lang="is-IS" altLang="is-IS" sz="3200" dirty="0" err="1">
                <a:latin typeface="Kozuka Gothic Pro L" charset="0"/>
              </a:rPr>
              <a:t>SafeSeaNet</a:t>
            </a:r>
            <a:r>
              <a:rPr lang="is-IS" altLang="is-IS" sz="3200" dirty="0">
                <a:latin typeface="Kozuka Gothic Pro L" charset="0"/>
              </a:rPr>
              <a:t> </a:t>
            </a:r>
            <a:r>
              <a:rPr lang="is-IS" altLang="is-IS" sz="3200" dirty="0" smtClean="0">
                <a:latin typeface="Kozuka Gothic Pro L" charset="0"/>
              </a:rPr>
              <a:t>(frá mars 2012)</a:t>
            </a:r>
            <a:endParaRPr lang="is-IS" altLang="is-IS" sz="3200" dirty="0">
              <a:latin typeface="Kozuka Gothic Pro L" charset="0"/>
            </a:endParaRP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3200" dirty="0">
                <a:latin typeface="Kozuka Gothic Pro L" charset="0"/>
              </a:rPr>
              <a:t>Berast til viðkomandi hafnar og UST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79388" y="360363"/>
            <a:ext cx="738028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028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is-IS" altLang="is-IS" sz="4000">
                <a:solidFill>
                  <a:srgbClr val="355E00"/>
                </a:solidFill>
                <a:latin typeface="Kozuka Gothic Pro B" charset="0"/>
              </a:rPr>
              <a:t>Undanþágur frá tilkynningum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9750" y="1628800"/>
            <a:ext cx="80994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840" rIns="90000" bIns="45000"/>
          <a:lstStyle>
            <a:lvl1pPr marL="341313" indent="-339725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2800" dirty="0">
                <a:latin typeface="Kozuka Gothic Pro L" charset="0"/>
              </a:rPr>
              <a:t>Erlend herskip, hjálparskip í flota og öðrum skipum í ríkiseign eða ríkisrekstri sem um stundarsakir eru nýtt í þágu hins opinbera til annars en viðskipta. 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2800" dirty="0">
                <a:latin typeface="Kozuka Gothic Pro L" charset="0"/>
              </a:rPr>
              <a:t>Fiskiskip 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2800" dirty="0">
                <a:latin typeface="Kozuka Gothic Pro L" charset="0"/>
              </a:rPr>
              <a:t>Skemmtibátar sem mega einungis flytja 12 farþega eða færri </a:t>
            </a:r>
            <a:endParaRPr lang="is-IS" altLang="is-IS" sz="2800" dirty="0" smtClean="0">
              <a:latin typeface="Kozuka Gothic Pro L" charset="0"/>
            </a:endParaRP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2800" dirty="0" smtClean="0">
                <a:latin typeface="Kozuka Gothic Pro L" charset="0"/>
              </a:rPr>
              <a:t>Skip í áætlunarsiglingum geta sótt um undanþágu</a:t>
            </a:r>
            <a:endParaRPr lang="is-IS" altLang="is-IS" sz="2800" dirty="0">
              <a:latin typeface="Kozuka Gothic Pro 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69225" cy="892175"/>
          </a:xfrm>
        </p:spPr>
        <p:txBody>
          <a:bodyPr/>
          <a:lstStyle/>
          <a:p>
            <a:pPr algn="ctr"/>
            <a:r>
              <a:rPr lang="is-IS" sz="3200" dirty="0" smtClean="0">
                <a:solidFill>
                  <a:srgbClr val="336600"/>
                </a:solidFill>
              </a:rPr>
              <a:t>Tilkynningar um úrgang og farmleifar</a:t>
            </a:r>
            <a:endParaRPr lang="is-IS" sz="3200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69225" cy="4752528"/>
          </a:xfrm>
        </p:spPr>
        <p:txBody>
          <a:bodyPr/>
          <a:lstStyle/>
          <a:p>
            <a:r>
              <a:rPr lang="is-IS" sz="2800" dirty="0" smtClean="0"/>
              <a:t>	Skiptjóri </a:t>
            </a:r>
            <a:r>
              <a:rPr lang="is-IS" sz="2800" dirty="0"/>
              <a:t>skips, sem er á leið til hafnar ber ábyrgð á að eyðublað um úrgang og farmleifar í skipum sé fyllt út með réttum upplýsingum og að koma því til viðkomandi hafnaryfirvalda: </a:t>
            </a:r>
            <a:endParaRPr lang="is-IS" sz="2800" dirty="0" smtClean="0"/>
          </a:p>
          <a:p>
            <a:pPr marL="457200" indent="-457200">
              <a:buFont typeface="+mj-lt"/>
              <a:buAutoNum type="alphaLcParenR"/>
            </a:pPr>
            <a:r>
              <a:rPr lang="is-IS" sz="2400" dirty="0"/>
              <a:t>með 24 klst fyrirvara við komu til hafnar </a:t>
            </a:r>
            <a:r>
              <a:rPr lang="is-IS" sz="2400" dirty="0" smtClean="0"/>
              <a:t>ef viðkomuhöfnin </a:t>
            </a:r>
            <a:r>
              <a:rPr lang="is-IS" sz="2400" dirty="0"/>
              <a:t>er þekkt; eða </a:t>
            </a:r>
          </a:p>
          <a:p>
            <a:pPr marL="457200" indent="-457200">
              <a:buFont typeface="+mj-lt"/>
              <a:buAutoNum type="alphaLcParenR"/>
            </a:pPr>
            <a:r>
              <a:rPr lang="is-IS" sz="2400" dirty="0"/>
              <a:t>um leið og viðkomuhöfnin er ákveðin ef 24 klst fyrirvari næsti ekki; eða </a:t>
            </a:r>
          </a:p>
          <a:p>
            <a:pPr marL="457200" indent="-457200">
              <a:buFont typeface="+mj-lt"/>
              <a:buAutoNum type="alphaLcParenR"/>
            </a:pPr>
            <a:r>
              <a:rPr lang="is-IS" sz="2400" dirty="0"/>
              <a:t>fyrir brottför frá fyrri höfn ef sjóferðin er skemmri en 24 klst</a:t>
            </a:r>
          </a:p>
          <a:p>
            <a:pPr marL="514350" indent="-514350">
              <a:buFont typeface="+mj-lt"/>
              <a:buAutoNum type="alphaLcParenR"/>
            </a:pPr>
            <a:endParaRPr lang="is-IS" sz="2800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6962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73397" y="332656"/>
            <a:ext cx="738028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028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hangingPunct="1">
              <a:buClrTx/>
              <a:buFontTx/>
              <a:buNone/>
            </a:pPr>
            <a:r>
              <a:rPr lang="is-IS" altLang="is-IS" sz="4000" dirty="0" smtClean="0">
                <a:solidFill>
                  <a:srgbClr val="355E00"/>
                </a:solidFill>
                <a:latin typeface="Kozuka Gothic Pro B" charset="0"/>
              </a:rPr>
              <a:t>Eyðublað fyrir tilkynningar </a:t>
            </a:r>
            <a:endParaRPr lang="is-IS" altLang="is-IS" sz="4000" dirty="0">
              <a:solidFill>
                <a:srgbClr val="355E00"/>
              </a:solidFill>
              <a:latin typeface="Kozuka Gothic Pro B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13909" y="1484784"/>
            <a:ext cx="80994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840" rIns="90000" bIns="45000"/>
          <a:lstStyle>
            <a:lvl1pPr marL="341313" indent="-339725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2800" dirty="0" smtClean="0">
                <a:latin typeface="Kozuka Gothic Pro L" charset="0"/>
              </a:rPr>
              <a:t>Nýtt „template“ fyrir eyðublað í SafeSeaNet 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2800" dirty="0" smtClean="0">
                <a:latin typeface="Kozuka Gothic Pro L" charset="0"/>
              </a:rPr>
              <a:t>Hægt að senda annað skjal sem </a:t>
            </a:r>
            <a:r>
              <a:rPr lang="is-IS" altLang="is-IS" sz="2800" dirty="0" smtClean="0">
                <a:latin typeface="Kozuka Gothic Pro L" charset="0"/>
              </a:rPr>
              <a:t>viðhengi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2800" dirty="0" smtClean="0">
                <a:latin typeface="Kozuka Gothic Pro L" charset="0"/>
              </a:rPr>
              <a:t>Tilkynning berst til viðkomandi hafnaryfirvalda</a:t>
            </a:r>
            <a:endParaRPr lang="is-IS" altLang="is-IS" sz="2800" dirty="0" smtClean="0">
              <a:latin typeface="Kozuka Gothic Pro L" charset="0"/>
            </a:endParaRP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2800" dirty="0" smtClean="0">
                <a:latin typeface="Kozuka Gothic Pro L" charset="0"/>
              </a:rPr>
              <a:t>Hafnarvöld </a:t>
            </a:r>
            <a:r>
              <a:rPr lang="is-IS" altLang="is-IS" sz="2800" dirty="0" smtClean="0">
                <a:latin typeface="Kozuka Gothic Pro L" charset="0"/>
              </a:rPr>
              <a:t>fara yfir og athuga hvort tilkynningin er rétt útfyllt </a:t>
            </a:r>
            <a:r>
              <a:rPr lang="is-IS" altLang="is-IS" sz="2800" dirty="0" smtClean="0">
                <a:latin typeface="Kozuka Gothic Pro L" charset="0"/>
              </a:rPr>
              <a:t>– vantar einhverjar upplýsingar?</a:t>
            </a:r>
            <a:endParaRPr lang="is-IS" altLang="is-IS" sz="2800" dirty="0" smtClean="0">
              <a:latin typeface="Kozuka Gothic Pro L" charset="0"/>
            </a:endParaRP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2800" dirty="0" smtClean="0">
                <a:latin typeface="Kozuka Gothic Pro L" charset="0"/>
              </a:rPr>
              <a:t>Óska eftir leiðréttingum ef með þarf 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2800" dirty="0" smtClean="0">
                <a:latin typeface="Kozuka Gothic Pro L" charset="0"/>
              </a:rPr>
              <a:t>Tilkynna til </a:t>
            </a:r>
            <a:r>
              <a:rPr lang="is-IS" altLang="is-IS" sz="2800" dirty="0" smtClean="0">
                <a:latin typeface="Kozuka Gothic Pro L" charset="0"/>
              </a:rPr>
              <a:t>hafnarríkiseftirlits og Umhverfisstofnunar </a:t>
            </a:r>
          </a:p>
          <a:p>
            <a:pPr hangingPunct="1">
              <a:spcBef>
                <a:spcPts val="638"/>
              </a:spcBef>
              <a:buFont typeface="Symbol" pitchFamily="16" charset="2"/>
              <a:buChar char=""/>
            </a:pPr>
            <a:r>
              <a:rPr lang="is-IS" altLang="is-IS" sz="2800" dirty="0" smtClean="0">
                <a:latin typeface="Kozuka Gothic Pro L" charset="0"/>
              </a:rPr>
              <a:t>Gátlisti </a:t>
            </a:r>
            <a:r>
              <a:rPr lang="is-IS" altLang="is-IS" sz="2800" dirty="0" smtClean="0">
                <a:latin typeface="Kozuka Gothic Pro L" charset="0"/>
              </a:rPr>
              <a:t>sem Umhverfisstofnun </a:t>
            </a:r>
            <a:r>
              <a:rPr lang="is-IS" altLang="is-IS" sz="2800" dirty="0" smtClean="0">
                <a:latin typeface="Kozuka Gothic Pro L" charset="0"/>
              </a:rPr>
              <a:t>hefur útbúið</a:t>
            </a:r>
            <a:endParaRPr lang="is-IS" altLang="is-IS" sz="2800" dirty="0" smtClean="0">
              <a:latin typeface="Kozuka Gothic Pro 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00" y="620688"/>
            <a:ext cx="7769225" cy="892175"/>
          </a:xfrm>
        </p:spPr>
        <p:txBody>
          <a:bodyPr/>
          <a:lstStyle/>
          <a:p>
            <a:pPr algn="ctr"/>
            <a:r>
              <a:rPr lang="is-IS" sz="2800" dirty="0" smtClean="0"/>
              <a:t>Heildarfjöldi tilkynninga – 2012, 2013 og 2014*</a:t>
            </a:r>
            <a:endParaRPr lang="is-I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353373"/>
              </p:ext>
            </p:extLst>
          </p:nvPr>
        </p:nvGraphicFramePr>
        <p:xfrm>
          <a:off x="755576" y="2492896"/>
          <a:ext cx="77692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613"/>
                <a:gridCol w="3884613"/>
              </a:tblGrid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Ártal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Fjöldi tilkynninga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647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2013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768</a:t>
                      </a:r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2014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719</a:t>
                      </a:r>
                      <a:endParaRPr lang="is-I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3705" y="1484784"/>
            <a:ext cx="7128792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>
                <a:solidFill>
                  <a:schemeClr val="tx1"/>
                </a:solidFill>
              </a:rPr>
              <a:t>Alls hafa 36 hafnir fengið sendar tilkynningar um úrgang og farmleifar í gegnum SafeSeaNet</a:t>
            </a:r>
            <a:endParaRPr lang="is-IS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2079" y="4077072"/>
            <a:ext cx="2592288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400" dirty="0" smtClean="0">
                <a:solidFill>
                  <a:schemeClr val="tx1"/>
                </a:solidFill>
              </a:rPr>
              <a:t>*til 11. desember 2014</a:t>
            </a:r>
            <a:endParaRPr lang="is-IS" sz="1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3703" y="4437112"/>
            <a:ext cx="7708735" cy="1809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</a:rPr>
              <a:t>Heildarfjöldi miðað við tilkynningar um skipakomur ætti þó að vera a.m.k. 1.400 á ári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</a:rPr>
              <a:t>Frá og með 1. desember 2014 </a:t>
            </a:r>
            <a:r>
              <a:rPr lang="is-IS" sz="2400" dirty="0">
                <a:solidFill>
                  <a:schemeClr val="tx1"/>
                </a:solidFill>
              </a:rPr>
              <a:t>e</a:t>
            </a:r>
            <a:r>
              <a:rPr lang="is-IS" sz="2400" dirty="0" smtClean="0">
                <a:solidFill>
                  <a:schemeClr val="tx1"/>
                </a:solidFill>
              </a:rPr>
              <a:t>r </a:t>
            </a:r>
            <a:r>
              <a:rPr lang="is-IS" sz="2400" dirty="0" smtClean="0">
                <a:solidFill>
                  <a:schemeClr val="tx1"/>
                </a:solidFill>
              </a:rPr>
              <a:t>skylt að senda inn tilkynningu um úrgang og farmleifar með tilkynningu um skipakomu í SafeSeaNet</a:t>
            </a:r>
            <a:endParaRPr lang="is-I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Kozuka Gothic Pro 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s-I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s-I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Kozuka Gothic Pro 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s-I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s-I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885</Words>
  <Application>Microsoft Office PowerPoint</Application>
  <PresentationFormat>On-screen Show (4:3)</PresentationFormat>
  <Paragraphs>294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Office Theme</vt:lpstr>
      <vt:lpstr>PowerPoint Presentation</vt:lpstr>
      <vt:lpstr>PowerPoint Presentation</vt:lpstr>
      <vt:lpstr>PowerPoint Presentation</vt:lpstr>
      <vt:lpstr>Tilgangurinn</vt:lpstr>
      <vt:lpstr>PowerPoint Presentation</vt:lpstr>
      <vt:lpstr>PowerPoint Presentation</vt:lpstr>
      <vt:lpstr>Tilkynningar um úrgang og farmleifar</vt:lpstr>
      <vt:lpstr>PowerPoint Presentation</vt:lpstr>
      <vt:lpstr>Heildarfjöldi tilkynninga – 2012, 2013 og 2014*</vt:lpstr>
      <vt:lpstr>Árlegur fjöldi tilkynninga eftir höfnum 2012-2014 (til 11. des. 2014)</vt:lpstr>
      <vt:lpstr>Árlegur fjöldi tilkynninga eftir höfnum 2012-2014 (til 11. des. 2014)</vt:lpstr>
      <vt:lpstr>Árlegur fjöldi tilkynninga eftir höfnum 2012-2014 (til 11. des. 2014)</vt:lpstr>
      <vt:lpstr>Dæmi um tilkynningu</vt:lpstr>
      <vt:lpstr>Dæmi um tilkynningu</vt:lpstr>
      <vt:lpstr>PowerPoint Presentation</vt:lpstr>
      <vt:lpstr>PowerPoint Presentation</vt:lpstr>
      <vt:lpstr>PowerPoint Presentation</vt:lpstr>
      <vt:lpstr>PowerPoint Presentation</vt:lpstr>
      <vt:lpstr>Samantekt um tilkynningar</vt:lpstr>
      <vt:lpstr>Í hverju felst eftirlit Umhverfisstofnunar?</vt:lpstr>
      <vt:lpstr>Í hverju felst eftirlit Umhverfisstofnunar?</vt:lpstr>
      <vt:lpstr>Gjaldtaka Umhverfisstofnunar</vt:lpstr>
      <vt:lpstr>Flokkun hafna</vt:lpstr>
      <vt:lpstr>Hafnir í flokki 1</vt:lpstr>
      <vt:lpstr>Hafnir í flokki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Hafnarframkvæmdir  og móttaka á úrgangi frá skipum</dc:title>
  <dc:creator>Sigurrós Friðriksdóttir</dc:creator>
  <cp:lastModifiedBy>sigurros</cp:lastModifiedBy>
  <cp:revision>113</cp:revision>
  <cp:lastPrinted>2014-12-15T11:38:57Z</cp:lastPrinted>
  <dcterms:created xsi:type="dcterms:W3CDTF">1601-01-01T00:00:00Z</dcterms:created>
  <dcterms:modified xsi:type="dcterms:W3CDTF">2014-12-15T11:45:04Z</dcterms:modified>
</cp:coreProperties>
</file>