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26"/>
  </p:notesMasterIdLst>
  <p:handoutMasterIdLst>
    <p:handoutMasterId r:id="rId27"/>
  </p:handoutMasterIdLst>
  <p:sldIdLst>
    <p:sldId id="399" r:id="rId5"/>
    <p:sldId id="426" r:id="rId6"/>
    <p:sldId id="400" r:id="rId7"/>
    <p:sldId id="411" r:id="rId8"/>
    <p:sldId id="412" r:id="rId9"/>
    <p:sldId id="405" r:id="rId10"/>
    <p:sldId id="389" r:id="rId11"/>
    <p:sldId id="406" r:id="rId12"/>
    <p:sldId id="390" r:id="rId13"/>
    <p:sldId id="413" r:id="rId14"/>
    <p:sldId id="407" r:id="rId15"/>
    <p:sldId id="402" r:id="rId16"/>
    <p:sldId id="428" r:id="rId17"/>
    <p:sldId id="386" r:id="rId18"/>
    <p:sldId id="433" r:id="rId19"/>
    <p:sldId id="429" r:id="rId20"/>
    <p:sldId id="430" r:id="rId21"/>
    <p:sldId id="431" r:id="rId22"/>
    <p:sldId id="432" r:id="rId23"/>
    <p:sldId id="421" r:id="rId24"/>
    <p:sldId id="434" r:id="rId25"/>
  </p:sldIdLst>
  <p:sldSz cx="18288000" cy="10285413"/>
  <p:notesSz cx="6797675" cy="9874250"/>
  <p:defaultTextStyle>
    <a:defPPr>
      <a:defRPr lang="en-US"/>
    </a:defPPr>
    <a:lvl1pPr marL="0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31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463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194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2926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657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389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120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5851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323232"/>
    <a:srgbClr val="646464"/>
    <a:srgbClr val="96D2EB"/>
    <a:srgbClr val="F08700"/>
    <a:srgbClr val="969696"/>
    <a:srgbClr val="2873C8"/>
    <a:srgbClr val="DCDCDC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6"/>
    <p:restoredTop sz="94659"/>
  </p:normalViewPr>
  <p:slideViewPr>
    <p:cSldViewPr snapToGrid="0" snapToObjects="1">
      <p:cViewPr varScale="1">
        <p:scale>
          <a:sx n="54" d="100"/>
          <a:sy n="54" d="100"/>
        </p:scale>
        <p:origin x="100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53270600636551"/>
          <c:y val="0.10651234795374256"/>
          <c:w val="0.72118553855175171"/>
          <c:h val="0.70030505586892111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873C8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969696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F08700"/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'Landssvæði Q1 2013'!$A$6:$A$8</c:f>
              <c:strCache>
                <c:ptCount val="3"/>
                <c:pt idx="0">
                  <c:v>Ísland</c:v>
                </c:pt>
                <c:pt idx="1">
                  <c:v>Evrópa og Norður-Ameríka</c:v>
                </c:pt>
                <c:pt idx="2">
                  <c:v>Asía</c:v>
                </c:pt>
              </c:strCache>
            </c:strRef>
          </c:cat>
          <c:val>
            <c:numRef>
              <c:f>'Landssvæði Q1 2013'!$D$6:$D$8</c:f>
              <c:numCache>
                <c:formatCode>0</c:formatCode>
                <c:ptCount val="3"/>
                <c:pt idx="0">
                  <c:v>18</c:v>
                </c:pt>
                <c:pt idx="1">
                  <c:v>32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1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2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ayout>
        <c:manualLayout>
          <c:xMode val="edge"/>
          <c:yMode val="edge"/>
          <c:x val="0.15680173840037534"/>
          <c:y val="0.82434212781271954"/>
          <c:w val="0.69145464379280985"/>
          <c:h val="0.13584921572645767"/>
        </c:manualLayout>
      </c:layout>
      <c:overlay val="0"/>
      <c:txPr>
        <a:bodyPr/>
        <a:lstStyle/>
        <a:p>
          <a:pPr rtl="0">
            <a:defRPr/>
          </a:pPr>
          <a:endParaRPr lang="is-I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>
          <a:solidFill>
            <a:srgbClr val="4C4C4C"/>
          </a:solidFill>
          <a:latin typeface="Arial" pitchFamily="34" charset="0"/>
          <a:cs typeface="Arial" pitchFamily="34" charset="0"/>
        </a:defRPr>
      </a:pPr>
      <a:endParaRPr lang="is-I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53270600636551"/>
          <c:y val="0.10651234795374256"/>
          <c:w val="0.72118553855175171"/>
          <c:h val="0.70030505586892111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873C8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969696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F08700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646464"/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'Landssvæði Q1 2013'!$A$6:$A$9</c:f>
              <c:strCache>
                <c:ptCount val="4"/>
                <c:pt idx="0">
                  <c:v>Ísland</c:v>
                </c:pt>
                <c:pt idx="1">
                  <c:v>Evrópa og Norður-Ameríka</c:v>
                </c:pt>
                <c:pt idx="2">
                  <c:v>Asía</c:v>
                </c:pt>
                <c:pt idx="3">
                  <c:v>Afríka og Suður-Ameríka</c:v>
                </c:pt>
              </c:strCache>
            </c:strRef>
          </c:cat>
          <c:val>
            <c:numRef>
              <c:f>'Landssvæði Q1 2013'!$D$6:$D$9</c:f>
              <c:numCache>
                <c:formatCode>0</c:formatCode>
                <c:ptCount val="4"/>
                <c:pt idx="0">
                  <c:v>10</c:v>
                </c:pt>
                <c:pt idx="1">
                  <c:v>35</c:v>
                </c:pt>
                <c:pt idx="2">
                  <c:v>13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1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2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3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ayout>
        <c:manualLayout>
          <c:xMode val="edge"/>
          <c:yMode val="edge"/>
          <c:x val="0.15680173840037534"/>
          <c:y val="0.82434212781271954"/>
          <c:w val="0.69145464379280985"/>
          <c:h val="0.17565787642726483"/>
        </c:manualLayout>
      </c:layout>
      <c:overlay val="0"/>
      <c:txPr>
        <a:bodyPr/>
        <a:lstStyle/>
        <a:p>
          <a:pPr rtl="0">
            <a:defRPr>
              <a:solidFill>
                <a:srgbClr val="323232"/>
              </a:solidFill>
            </a:defRPr>
          </a:pPr>
          <a:endParaRPr lang="is-I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>
          <a:solidFill>
            <a:srgbClr val="4C4C4C"/>
          </a:solidFill>
          <a:latin typeface="Arial" pitchFamily="34" charset="0"/>
          <a:cs typeface="Arial" pitchFamily="34" charset="0"/>
        </a:defRPr>
      </a:pPr>
      <a:endParaRPr lang="is-I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53270600636551"/>
          <c:y val="0.10651234795374256"/>
          <c:w val="0.72118553855175171"/>
          <c:h val="0.70030505586892111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873C8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969696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F08700"/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'Landssvæði Q1 2013'!$A$6:$A$8</c:f>
              <c:strCache>
                <c:ptCount val="3"/>
                <c:pt idx="0">
                  <c:v>Ísland</c:v>
                </c:pt>
                <c:pt idx="1">
                  <c:v>Evrópa og Norður-Ameríka</c:v>
                </c:pt>
                <c:pt idx="2">
                  <c:v>Asía</c:v>
                </c:pt>
              </c:strCache>
            </c:strRef>
          </c:cat>
          <c:val>
            <c:numRef>
              <c:f>'Landssvæði Q1 2013'!$D$6:$D$8</c:f>
              <c:numCache>
                <c:formatCode>0</c:formatCode>
                <c:ptCount val="3"/>
                <c:pt idx="0">
                  <c:v>885</c:v>
                </c:pt>
                <c:pt idx="1">
                  <c:v>581</c:v>
                </c:pt>
                <c:pt idx="2">
                  <c:v>142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1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egendEntry>
        <c:idx val="2"/>
        <c:txPr>
          <a:bodyPr/>
          <a:lstStyle/>
          <a:p>
            <a:pPr rtl="0">
              <a:defRPr sz="1600">
                <a:solidFill>
                  <a:srgbClr val="323232"/>
                </a:solidFill>
              </a:defRPr>
            </a:pPr>
            <a:endParaRPr lang="is-IS"/>
          </a:p>
        </c:txPr>
      </c:legendEntry>
      <c:layout>
        <c:manualLayout>
          <c:xMode val="edge"/>
          <c:yMode val="edge"/>
          <c:x val="0.15680173840037534"/>
          <c:y val="0.82434212781271954"/>
          <c:w val="0.69145464379280985"/>
          <c:h val="0.13799132529957908"/>
        </c:manualLayout>
      </c:layout>
      <c:overlay val="0"/>
      <c:txPr>
        <a:bodyPr/>
        <a:lstStyle/>
        <a:p>
          <a:pPr rtl="0">
            <a:defRPr>
              <a:solidFill>
                <a:srgbClr val="323232"/>
              </a:solidFill>
            </a:defRPr>
          </a:pPr>
          <a:endParaRPr lang="is-I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>
          <a:solidFill>
            <a:srgbClr val="4C4C4C"/>
          </a:solidFill>
          <a:latin typeface="Arial" pitchFamily="34" charset="0"/>
          <a:cs typeface="Arial" pitchFamily="34" charset="0"/>
        </a:defRPr>
      </a:pPr>
      <a:endParaRPr lang="is-I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EA429-0181-2B4B-839C-90D19F7816A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7051C-4708-DD49-B659-947E2473D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33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6515E-511A-0740-B22C-6290AB840CA7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B899B-7ABA-D448-979F-5470F8B4D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31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463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194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2926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657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389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120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5851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317501"/>
            <a:ext cx="17653000" cy="82545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07999" y="9298845"/>
            <a:ext cx="13500100" cy="648239"/>
          </a:xfrm>
        </p:spPr>
        <p:txBody>
          <a:bodyPr anchor="t">
            <a:normAutofit/>
          </a:bodyPr>
          <a:lstStyle>
            <a:lvl1pPr marL="342854" indent="-342854">
              <a:buClr>
                <a:srgbClr val="2873C8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7998" y="8751262"/>
            <a:ext cx="13500101" cy="531955"/>
          </a:xfrm>
        </p:spPr>
        <p:txBody>
          <a:bodyPr anchor="ctr">
            <a:normAutofit/>
          </a:bodyPr>
          <a:lstStyle>
            <a:lvl1pPr marL="342854" indent="-342854">
              <a:buClr>
                <a:srgbClr val="2873C8"/>
              </a:buClr>
              <a:buFont typeface="Wingdings" charset="2"/>
              <a:buChar char="§"/>
              <a:defRPr sz="4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08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 /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75" y="9332913"/>
            <a:ext cx="1301979" cy="312475"/>
          </a:xfrm>
          <a:prstGeom prst="rect">
            <a:avLst/>
          </a:prstGeom>
        </p:spPr>
      </p:pic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5943600"/>
            <a:ext cx="17652998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2663511"/>
            <a:ext cx="17018001" cy="3000203"/>
          </a:xfrm>
        </p:spPr>
        <p:txBody>
          <a:bodyPr numCol="2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4999" y="1376811"/>
            <a:ext cx="1701800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4999" y="829228"/>
            <a:ext cx="1701800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 / Picture Bo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5943600"/>
            <a:ext cx="17652998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2663511"/>
            <a:ext cx="17018001" cy="3000203"/>
          </a:xfrm>
        </p:spPr>
        <p:txBody>
          <a:bodyPr numCol="2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4999" y="1376811"/>
            <a:ext cx="1701800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4999" y="829228"/>
            <a:ext cx="1701800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317501"/>
            <a:ext cx="17653000" cy="96504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17501" y="317501"/>
            <a:ext cx="17653000" cy="96504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 b="1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4000" b="1" noProof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BREA</a:t>
            </a:r>
            <a:endParaRPr lang="en-US" sz="40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7500" y="317500"/>
            <a:ext cx="17653000" cy="9650413"/>
          </a:xfrm>
          <a:prstGeom prst="rect">
            <a:avLst/>
          </a:prstGeom>
          <a:solidFill>
            <a:srgbClr val="287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04" y="4696628"/>
            <a:ext cx="3617292" cy="8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75" y="9332913"/>
            <a:ext cx="1301979" cy="312475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4999" y="1376811"/>
            <a:ext cx="835025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4999" y="829228"/>
            <a:ext cx="835025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2046032"/>
            <a:ext cx="17018001" cy="6969381"/>
          </a:xfrm>
        </p:spPr>
        <p:txBody>
          <a:bodyPr numCol="1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317501"/>
            <a:ext cx="8667750" cy="96504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302750" y="1376811"/>
            <a:ext cx="835025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02750" y="2660050"/>
            <a:ext cx="8350250" cy="6355363"/>
          </a:xfrm>
        </p:spPr>
        <p:txBody>
          <a:bodyPr>
            <a:normAutofit/>
          </a:bodyPr>
          <a:lstStyle>
            <a:lvl1pPr marL="342854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302750" y="829228"/>
            <a:ext cx="835025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75" y="9332913"/>
            <a:ext cx="1301979" cy="312475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/ Tex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317501"/>
            <a:ext cx="8667750" cy="96504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302750" y="1375200"/>
            <a:ext cx="835025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02750" y="2660050"/>
            <a:ext cx="8350250" cy="6355363"/>
          </a:xfrm>
        </p:spPr>
        <p:txBody>
          <a:bodyPr>
            <a:normAutofit/>
          </a:bodyPr>
          <a:lstStyle>
            <a:lvl1pPr marL="342854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302750" y="828000"/>
            <a:ext cx="835025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75" y="9332913"/>
            <a:ext cx="1301979" cy="312475"/>
          </a:xfrm>
          <a:prstGeom prst="rect">
            <a:avLst/>
          </a:prstGeom>
        </p:spPr>
      </p:pic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302749" y="317501"/>
            <a:ext cx="8667750" cy="8697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4999" y="1376811"/>
            <a:ext cx="835025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4999" y="2660050"/>
            <a:ext cx="8350250" cy="6355363"/>
          </a:xfrm>
        </p:spPr>
        <p:txBody>
          <a:bodyPr>
            <a:normAutofit/>
          </a:bodyPr>
          <a:lstStyle>
            <a:lvl1pPr marL="342854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4999" y="829228"/>
            <a:ext cx="835025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5413"/>
          </a:xfrm>
          <a:prstGeom prst="rect">
            <a:avLst/>
          </a:prstGeom>
        </p:spPr>
      </p:pic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302749" y="317501"/>
            <a:ext cx="8667750" cy="8697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5000" y="1376811"/>
            <a:ext cx="835025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5000" y="2660050"/>
            <a:ext cx="8350250" cy="6355363"/>
          </a:xfrm>
        </p:spPr>
        <p:txBody>
          <a:bodyPr>
            <a:normAutofit/>
          </a:bodyPr>
          <a:lstStyle>
            <a:lvl1pPr marL="342854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lnSpc>
                <a:spcPct val="100000"/>
              </a:lnSpc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5000" y="829228"/>
            <a:ext cx="835025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75" y="9332913"/>
            <a:ext cx="1301979" cy="312475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4998" y="1376811"/>
            <a:ext cx="17010155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4999" y="829228"/>
            <a:ext cx="1701800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2660050"/>
            <a:ext cx="17018001" cy="6355363"/>
          </a:xfrm>
        </p:spPr>
        <p:txBody>
          <a:bodyPr numCol="2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4999" y="1376811"/>
            <a:ext cx="1701800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4999" y="829228"/>
            <a:ext cx="1701800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2660050"/>
            <a:ext cx="17018001" cy="6355363"/>
          </a:xfrm>
        </p:spPr>
        <p:txBody>
          <a:bodyPr numCol="2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p / 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75" y="9332913"/>
            <a:ext cx="1301979" cy="312475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5568349"/>
            <a:ext cx="17018001" cy="3447063"/>
          </a:xfrm>
        </p:spPr>
        <p:txBody>
          <a:bodyPr numCol="2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317501"/>
            <a:ext cx="17652998" cy="31227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4999" y="4285111"/>
            <a:ext cx="1701800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4998" y="3737528"/>
            <a:ext cx="17010155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p / Text Bo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4998" y="5568349"/>
            <a:ext cx="17018001" cy="3447063"/>
          </a:xfrm>
        </p:spPr>
        <p:txBody>
          <a:bodyPr numCol="2" spcCol="320400">
            <a:normAutofit/>
          </a:bodyPr>
          <a:lstStyle>
            <a:lvl1pPr marL="342854" marR="0" indent="-342854" algn="l" defTabSz="137141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Char char="§"/>
              <a:tabLst/>
              <a:defRPr sz="1600">
                <a:solidFill>
                  <a:srgbClr val="32323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17501" y="317501"/>
            <a:ext cx="17652998" cy="31227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4999" y="4285111"/>
            <a:ext cx="17018000" cy="648239"/>
          </a:xfrm>
        </p:spPr>
        <p:txBody>
          <a:bodyPr anchor="t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20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4999" y="3737528"/>
            <a:ext cx="17018000" cy="531955"/>
          </a:xfrm>
        </p:spPr>
        <p:txBody>
          <a:bodyPr anchor="ctr">
            <a:normAutofit/>
          </a:bodyPr>
          <a:lstStyle>
            <a:lvl1pPr marL="0" indent="0">
              <a:buClr>
                <a:srgbClr val="2873C8"/>
              </a:buClr>
              <a:buFontTx/>
              <a:buNone/>
              <a:defRPr sz="3000" b="1" cap="all" baseline="0">
                <a:solidFill>
                  <a:srgbClr val="323232"/>
                </a:solidFill>
                <a:latin typeface="Arial" charset="0"/>
                <a:ea typeface="Arial" charset="0"/>
                <a:cs typeface="Arial" charset="0"/>
              </a:defRPr>
            </a:lvl1pPr>
            <a:lvl2pPr marL="1028563" indent="-342854">
              <a:buClr>
                <a:srgbClr val="2873C8"/>
              </a:buClr>
              <a:buFont typeface="Wingdings" charset="2"/>
              <a:buChar char="§"/>
              <a:defRPr sz="1600">
                <a:solidFill>
                  <a:srgbClr val="646464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714271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3pPr>
            <a:lvl4pPr marL="2399980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4pPr>
            <a:lvl5pPr marL="3085689" indent="-342854">
              <a:buClr>
                <a:srgbClr val="2873C8"/>
              </a:buClr>
              <a:buFont typeface="Wingdings" charset="2"/>
              <a:buChar char="§"/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342854" marR="0" lvl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873C8"/>
              </a:buClr>
              <a:buSzTx/>
              <a:buFont typeface="Wingdings" charset="2"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577340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54" y="8883387"/>
            <a:ext cx="3175000" cy="762000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96969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C5927DE-B00C-F34A-AB63-98F336729C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6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71" r:id="rId3"/>
    <p:sldLayoutId id="2147483664" r:id="rId4"/>
    <p:sldLayoutId id="2147483672" r:id="rId5"/>
    <p:sldLayoutId id="2147483669" r:id="rId6"/>
    <p:sldLayoutId id="2147483673" r:id="rId7"/>
    <p:sldLayoutId id="2147483666" r:id="rId8"/>
    <p:sldLayoutId id="2147483674" r:id="rId9"/>
    <p:sldLayoutId id="2147483667" r:id="rId10"/>
    <p:sldLayoutId id="2147483675" r:id="rId11"/>
    <p:sldLayoutId id="2147483668" r:id="rId12"/>
    <p:sldLayoutId id="2147483670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23232"/>
          </a:solidFill>
          <a:latin typeface="Arial" charset="0"/>
          <a:ea typeface="Arial" charset="0"/>
          <a:cs typeface="Arial" charset="0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rgbClr val="323232"/>
          </a:solidFill>
          <a:latin typeface="Verdana" charset="0"/>
          <a:ea typeface="Verdana" charset="0"/>
          <a:cs typeface="Verdana" charset="0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rgbClr val="646464"/>
          </a:solidFill>
          <a:latin typeface="Verdana" charset="0"/>
          <a:ea typeface="Verdana" charset="0"/>
          <a:cs typeface="Verdana" charset="0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rgbClr val="969696"/>
          </a:solidFill>
          <a:latin typeface="Verdana" charset="0"/>
          <a:ea typeface="Verdana" charset="0"/>
          <a:cs typeface="Verdana" charset="0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Október</a:t>
            </a:r>
            <a:r>
              <a:rPr lang="en-US" dirty="0" smtClean="0"/>
              <a:t> 2016 – </a:t>
            </a:r>
            <a:r>
              <a:rPr lang="en-US" dirty="0" err="1" smtClean="0"/>
              <a:t>Reynslan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strandsiglingum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Eimskipafélag íslands hf.</a:t>
            </a:r>
          </a:p>
        </p:txBody>
      </p:sp>
      <p:pic>
        <p:nvPicPr>
          <p:cNvPr id="6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3" b="84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58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 smtClean="0"/>
              <a:t>Styður við og nýtur góðs af kjarnastarfsemi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5204" y="3600038"/>
            <a:ext cx="8350048" cy="3756673"/>
          </a:xfrm>
        </p:spPr>
        <p:txBody>
          <a:bodyPr/>
          <a:lstStyle/>
          <a:p>
            <a:r>
              <a:rPr lang="is-IS" dirty="0" smtClean="0"/>
              <a:t>Hafnarstarfsemi á 13 stöðum í fjórum löndum</a:t>
            </a:r>
          </a:p>
          <a:p>
            <a:r>
              <a:rPr lang="is-IS" dirty="0" smtClean="0"/>
              <a:t>15 frysti- og kæligeymslur í sex löndum</a:t>
            </a:r>
          </a:p>
          <a:p>
            <a:r>
              <a:rPr lang="is-IS" dirty="0" smtClean="0"/>
              <a:t>27 vörugeymslur í átta löndum</a:t>
            </a:r>
          </a:p>
          <a:p>
            <a:r>
              <a:rPr lang="is-IS" dirty="0" smtClean="0"/>
              <a:t>Landflutningar og dreifing í fimm löndum</a:t>
            </a:r>
          </a:p>
          <a:p>
            <a:r>
              <a:rPr lang="is-IS" dirty="0" smtClean="0"/>
              <a:t>Flugflutningaþjónusta í fimm löndum</a:t>
            </a:r>
          </a:p>
          <a:p>
            <a:r>
              <a:rPr lang="is-IS" dirty="0" smtClean="0"/>
              <a:t>Umboðsþjónusta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Önnur starfsemi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112" y="530682"/>
            <a:ext cx="0" cy="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00" y="2041200"/>
            <a:ext cx="8518381" cy="65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 smtClean="0"/>
              <a:t>Net eigin starfsstöðva og samstarfsaðila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4999" y="3128400"/>
            <a:ext cx="8350250" cy="4572023"/>
          </a:xfrm>
        </p:spPr>
        <p:txBody>
          <a:bodyPr/>
          <a:lstStyle/>
          <a:p>
            <a:r>
              <a:rPr lang="is-IS" dirty="0" smtClean="0"/>
              <a:t>Flutningsmiðlun Eimskips býður lausnir í flutningum utan eigin flutningakerfis</a:t>
            </a:r>
          </a:p>
          <a:p>
            <a:pPr lvl="1"/>
            <a:r>
              <a:rPr lang="is-IS" dirty="0" smtClean="0"/>
              <a:t>Flutningsmiðlun og eigið flutningakerfi styðja hvort annað</a:t>
            </a:r>
          </a:p>
          <a:p>
            <a:r>
              <a:rPr lang="is-IS" dirty="0" smtClean="0"/>
              <a:t>Eimskip styður við starfsemi viðskiptavina sinna með því að veita þeim aðgang að stóru flutningakerfi sem félagið hefur aðgang að í gegnum samstarfsaðila sína út um allan heim</a:t>
            </a:r>
          </a:p>
          <a:p>
            <a:pPr lvl="1"/>
            <a:r>
              <a:rPr lang="is-IS" dirty="0" smtClean="0"/>
              <a:t>Vörur fara um eigið flutningakerfi félagsins og net alþjóðlegra samstarfsaðila</a:t>
            </a:r>
          </a:p>
          <a:p>
            <a:r>
              <a:rPr lang="is-IS" dirty="0" smtClean="0"/>
              <a:t>Sérstaða Eimskips markast af mikilli reynslu og þekkingu á flutningi á frystum afurðum</a:t>
            </a:r>
          </a:p>
          <a:p>
            <a:r>
              <a:rPr lang="is-IS" dirty="0" smtClean="0"/>
              <a:t>Stærstu markaðssvæði Eimskips í flutningsmiðlun er Kína, Holland og Noregur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Flutningsmiðlun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4" y="1570782"/>
            <a:ext cx="7853550" cy="71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1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 smtClean="0"/>
              <a:t>22. september 2016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20 stærstu hluthafar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19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400" y="2174400"/>
            <a:ext cx="526906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1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s-IS" dirty="0" smtClean="0"/>
              <a:t>Strandsiglingar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568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Reynslan af strandsiglingum – Hafnir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4999" y="2660050"/>
            <a:ext cx="8350250" cy="6558091"/>
          </a:xfrm>
        </p:spPr>
        <p:txBody>
          <a:bodyPr>
            <a:normAutofit/>
          </a:bodyPr>
          <a:lstStyle/>
          <a:p>
            <a:r>
              <a:rPr lang="is-IS" dirty="0" smtClean="0"/>
              <a:t>Hvað hefur gerst í uppbygging hafna á undanförnum árum? </a:t>
            </a:r>
          </a:p>
          <a:p>
            <a:pPr lvl="1"/>
            <a:r>
              <a:rPr lang="is-IS" dirty="0"/>
              <a:t>Helguvík – Silicon iðnaður</a:t>
            </a:r>
          </a:p>
          <a:p>
            <a:pPr lvl="1"/>
            <a:r>
              <a:rPr lang="is-IS" dirty="0"/>
              <a:t>Hafnarfjörður – Togaraafgreiðsla / </a:t>
            </a:r>
            <a:r>
              <a:rPr lang="is-IS" dirty="0" smtClean="0"/>
              <a:t>Frystigeymsla</a:t>
            </a:r>
            <a:endParaRPr lang="is-IS" dirty="0"/>
          </a:p>
          <a:p>
            <a:pPr lvl="1"/>
            <a:r>
              <a:rPr lang="is-IS" dirty="0"/>
              <a:t>Reykjavík – Umskipunarhöfn, almennur innflutningur</a:t>
            </a:r>
          </a:p>
          <a:p>
            <a:pPr lvl="1"/>
            <a:r>
              <a:rPr lang="is-IS" dirty="0"/>
              <a:t>Grundartangi – Flóra </a:t>
            </a:r>
            <a:r>
              <a:rPr lang="is-IS" dirty="0" smtClean="0"/>
              <a:t>fyrirtækja tengd stóriðju </a:t>
            </a:r>
            <a:endParaRPr lang="is-IS" dirty="0"/>
          </a:p>
          <a:p>
            <a:pPr lvl="1"/>
            <a:r>
              <a:rPr lang="is-IS" dirty="0"/>
              <a:t>Bíldudalur – </a:t>
            </a:r>
            <a:r>
              <a:rPr lang="is-IS" dirty="0" smtClean="0"/>
              <a:t>Laxeldi og kalkþörungar </a:t>
            </a:r>
            <a:endParaRPr lang="is-IS" dirty="0"/>
          </a:p>
          <a:p>
            <a:pPr lvl="1"/>
            <a:r>
              <a:rPr lang="is-IS" dirty="0"/>
              <a:t>Ísafjörður - Sjávarútvegur</a:t>
            </a:r>
          </a:p>
          <a:p>
            <a:pPr lvl="1"/>
            <a:r>
              <a:rPr lang="is-IS" dirty="0"/>
              <a:t>Sauðarkrókur – Sjávarútvegur og Steinull</a:t>
            </a:r>
          </a:p>
          <a:p>
            <a:pPr lvl="1"/>
            <a:r>
              <a:rPr lang="is-IS" dirty="0"/>
              <a:t>Akureyri – </a:t>
            </a:r>
            <a:r>
              <a:rPr lang="is-IS" dirty="0" smtClean="0"/>
              <a:t>Sjávarútvegur og Dysnes (N-Íshaf), </a:t>
            </a:r>
            <a:r>
              <a:rPr lang="is-IS" dirty="0"/>
              <a:t>framtíðarskipulagning hafnar</a:t>
            </a:r>
          </a:p>
          <a:p>
            <a:pPr lvl="1"/>
            <a:r>
              <a:rPr lang="is-IS" dirty="0"/>
              <a:t>Húsavík – </a:t>
            </a:r>
            <a:r>
              <a:rPr lang="is-IS" dirty="0" smtClean="0"/>
              <a:t>Sjávarútvegur og silicon </a:t>
            </a:r>
            <a:r>
              <a:rPr lang="is-IS" dirty="0"/>
              <a:t>iðnaður</a:t>
            </a:r>
          </a:p>
          <a:p>
            <a:pPr lvl="1"/>
            <a:r>
              <a:rPr lang="is-IS" dirty="0"/>
              <a:t>Finnafjörður – Norður Íshafs siglingaleiðin</a:t>
            </a:r>
          </a:p>
          <a:p>
            <a:pPr lvl="1"/>
            <a:r>
              <a:rPr lang="is-IS" dirty="0"/>
              <a:t>Reyðarfjörður/Mjóeyri – </a:t>
            </a:r>
            <a:r>
              <a:rPr lang="is-IS" dirty="0" smtClean="0"/>
              <a:t>Sjávarútvegur, iðnaður </a:t>
            </a:r>
            <a:r>
              <a:rPr lang="is-IS" dirty="0"/>
              <a:t>tengdur olíu, áli og </a:t>
            </a:r>
            <a:r>
              <a:rPr lang="is-IS" dirty="0" smtClean="0"/>
              <a:t>laxeldi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Strandsiglingar Eimskips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9638" r="17338" b="12230"/>
          <a:stretch/>
        </p:blipFill>
        <p:spPr bwMode="auto">
          <a:xfrm>
            <a:off x="8985249" y="633197"/>
            <a:ext cx="8988806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44" y="1537136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239" y="2238499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25" y="494664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554" y="451045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883" y="2144617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274" y="3297197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681" y="2144617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888" y="1801417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883" y="1603883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967" y="473777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539" y="5121267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Reynslan af strandsiglingum - Byrjunin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4999" y="2660050"/>
            <a:ext cx="8350250" cy="6672864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Hófust </a:t>
            </a:r>
            <a:r>
              <a:rPr lang="is-IS" dirty="0"/>
              <a:t>á ný í </a:t>
            </a:r>
            <a:r>
              <a:rPr lang="is-IS" dirty="0" smtClean="0"/>
              <a:t>miðjan mars </a:t>
            </a:r>
            <a:r>
              <a:rPr lang="is-IS" dirty="0"/>
              <a:t>2013 ... </a:t>
            </a:r>
            <a:endParaRPr lang="is-IS" dirty="0" smtClean="0"/>
          </a:p>
          <a:p>
            <a:pPr lvl="1"/>
            <a:r>
              <a:rPr lang="is-IS" dirty="0" smtClean="0"/>
              <a:t>Ísafjörður </a:t>
            </a:r>
          </a:p>
          <a:p>
            <a:pPr lvl="1"/>
            <a:r>
              <a:rPr lang="is-IS" dirty="0" smtClean="0"/>
              <a:t>Akureyri </a:t>
            </a:r>
          </a:p>
          <a:p>
            <a:pPr lvl="1"/>
            <a:r>
              <a:rPr lang="is-IS" dirty="0" smtClean="0"/>
              <a:t>Bíldudalur </a:t>
            </a:r>
          </a:p>
          <a:p>
            <a:pPr lvl="1"/>
            <a:r>
              <a:rPr lang="is-IS" dirty="0" smtClean="0"/>
              <a:t>Húsavík </a:t>
            </a:r>
          </a:p>
          <a:p>
            <a:pPr lvl="1"/>
            <a:r>
              <a:rPr lang="is-IS" dirty="0" smtClean="0"/>
              <a:t>Sauðárkrókur </a:t>
            </a:r>
          </a:p>
          <a:p>
            <a:pPr lvl="1"/>
            <a:r>
              <a:rPr lang="is-IS" dirty="0" smtClean="0"/>
              <a:t>Austfirðir: Eskifjörður / Reyðarfjörður (1996)</a:t>
            </a:r>
          </a:p>
          <a:p>
            <a:pPr lvl="1"/>
            <a:r>
              <a:rPr lang="is-IS" dirty="0" smtClean="0"/>
              <a:t>Vestmannaeyjar </a:t>
            </a:r>
            <a:endParaRPr lang="is-IS" dirty="0"/>
          </a:p>
          <a:p>
            <a:r>
              <a:rPr lang="is-IS" dirty="0"/>
              <a:t>Af hverju ...? </a:t>
            </a:r>
            <a:endParaRPr lang="is-IS" dirty="0" smtClean="0"/>
          </a:p>
          <a:p>
            <a:pPr lvl="1"/>
            <a:r>
              <a:rPr lang="is-IS" dirty="0" smtClean="0"/>
              <a:t>Knýjandi þörf í markaðnum </a:t>
            </a:r>
          </a:p>
          <a:p>
            <a:pPr lvl="1"/>
            <a:r>
              <a:rPr lang="is-IS" dirty="0" smtClean="0"/>
              <a:t>Mikill velvilji viðskiptavina </a:t>
            </a:r>
            <a:endParaRPr lang="is-IS" dirty="0"/>
          </a:p>
          <a:p>
            <a:r>
              <a:rPr lang="is-IS" dirty="0" smtClean="0"/>
              <a:t>Þjónustutíðni</a:t>
            </a:r>
          </a:p>
          <a:p>
            <a:pPr lvl="1"/>
            <a:r>
              <a:rPr lang="is-IS" dirty="0" smtClean="0"/>
              <a:t>Hálfsmánaðarlega </a:t>
            </a:r>
          </a:p>
          <a:p>
            <a:pPr lvl="1"/>
            <a:r>
              <a:rPr lang="is-IS" dirty="0" smtClean="0"/>
              <a:t>Tvær viðkomur fyrir hverjar fimm vikur</a:t>
            </a:r>
          </a:p>
          <a:p>
            <a:pPr lvl="2"/>
            <a:r>
              <a:rPr lang="is-IS" dirty="0" smtClean="0"/>
              <a:t>Græn leið þjónustað af þremur skipum á fimm vikna hring </a:t>
            </a:r>
            <a:endParaRPr lang="is-IS" dirty="0"/>
          </a:p>
          <a:p>
            <a:r>
              <a:rPr lang="is-IS" dirty="0" smtClean="0"/>
              <a:t>Hvernig hefur gengið og hvað </a:t>
            </a:r>
            <a:r>
              <a:rPr lang="is-IS" dirty="0"/>
              <a:t>rennir stoðum undir strandsiglingar? </a:t>
            </a:r>
            <a:endParaRPr lang="is-IS" dirty="0" smtClean="0"/>
          </a:p>
          <a:p>
            <a:pPr lvl="1"/>
            <a:r>
              <a:rPr lang="is-IS" dirty="0" smtClean="0"/>
              <a:t>Ágætis byrjun </a:t>
            </a:r>
          </a:p>
          <a:p>
            <a:pPr lvl="1"/>
            <a:r>
              <a:rPr lang="is-IS" dirty="0" smtClean="0"/>
              <a:t>Góð lausn og </a:t>
            </a:r>
            <a:r>
              <a:rPr lang="is-IS" dirty="0" smtClean="0"/>
              <a:t>markaðurinn til staðar  </a:t>
            </a:r>
            <a:endParaRPr lang="is-IS" dirty="0" smtClean="0"/>
          </a:p>
          <a:p>
            <a:pPr lvl="1"/>
            <a:r>
              <a:rPr lang="is-IS" dirty="0" smtClean="0"/>
              <a:t>Ákveðinn grunnur </a:t>
            </a:r>
          </a:p>
          <a:p>
            <a:pPr lvl="1"/>
            <a:r>
              <a:rPr lang="is-IS" dirty="0" smtClean="0"/>
              <a:t>Margar stoðir og tenging </a:t>
            </a:r>
            <a:r>
              <a:rPr lang="is-IS" dirty="0" smtClean="0"/>
              <a:t>við önnur flutningakerfi Eimskips</a:t>
            </a:r>
            <a:endParaRPr lang="is-IS" dirty="0"/>
          </a:p>
          <a:p>
            <a:r>
              <a:rPr lang="is-IS" dirty="0"/>
              <a:t>Tvinnað saman við Ameríku- og Evrópuleið </a:t>
            </a:r>
          </a:p>
          <a:p>
            <a:endParaRPr lang="is-I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Strandsiglingar Eimskips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8392" r="12641"/>
          <a:stretch/>
        </p:blipFill>
        <p:spPr>
          <a:xfrm>
            <a:off x="8383085" y="4643252"/>
            <a:ext cx="9631255" cy="446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Placeholder 10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" b="6721"/>
          <a:stretch>
            <a:fillRect/>
          </a:stretch>
        </p:blipFill>
        <p:spPr>
          <a:xfrm>
            <a:off x="9131991" y="1053787"/>
            <a:ext cx="8662702" cy="308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6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Reynslan af strandsiglingum - Vöruflokkar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4999" y="2660050"/>
            <a:ext cx="8350250" cy="6672864"/>
          </a:xfrm>
        </p:spPr>
        <p:txBody>
          <a:bodyPr>
            <a:normAutofit fontScale="92500" lnSpcReduction="10000"/>
          </a:bodyPr>
          <a:lstStyle/>
          <a:p>
            <a:r>
              <a:rPr lang="is-IS" dirty="0" smtClean="0"/>
              <a:t>Mismunandi </a:t>
            </a:r>
            <a:r>
              <a:rPr lang="is-IS" dirty="0"/>
              <a:t>vöruflokkar </a:t>
            </a:r>
            <a:r>
              <a:rPr lang="is-IS" dirty="0" smtClean="0"/>
              <a:t>... </a:t>
            </a:r>
          </a:p>
          <a:p>
            <a:r>
              <a:rPr lang="is-IS" dirty="0"/>
              <a:t>Ferskmeti / Dagvara (imp) </a:t>
            </a:r>
          </a:p>
          <a:p>
            <a:r>
              <a:rPr lang="is-IS" dirty="0"/>
              <a:t>Birgðastýring og krafa um minni birgðir í allri flutningskeðjunni </a:t>
            </a:r>
          </a:p>
          <a:p>
            <a:pPr lvl="1"/>
            <a:r>
              <a:rPr lang="is-IS" dirty="0"/>
              <a:t>Birgðir í flutningabílum / vöruhúsi birgja </a:t>
            </a:r>
          </a:p>
          <a:p>
            <a:pPr lvl="1"/>
            <a:r>
              <a:rPr lang="is-IS" dirty="0"/>
              <a:t>Stöðug og aukin pressa á birgðir t.d. byggingarefni (stál) Ferskur </a:t>
            </a:r>
            <a:r>
              <a:rPr lang="is-IS" dirty="0" smtClean="0"/>
              <a:t>fiskur (exp) </a:t>
            </a:r>
          </a:p>
          <a:p>
            <a:pPr lvl="1"/>
            <a:r>
              <a:rPr lang="is-IS" dirty="0" smtClean="0"/>
              <a:t>Eina „vandamálið“ við ferskan fisk er að hann er ferskur </a:t>
            </a:r>
          </a:p>
          <a:p>
            <a:pPr lvl="1"/>
            <a:r>
              <a:rPr lang="is-IS" dirty="0" smtClean="0"/>
              <a:t>Samkvæmt úttekt Sjávarklasans hefur ferskfiskvinnsla á Íslandi færst meir og meir á suðvesturhornið eða ...</a:t>
            </a:r>
          </a:p>
          <a:p>
            <a:pPr lvl="2"/>
            <a:r>
              <a:rPr lang="is-IS" dirty="0" smtClean="0"/>
              <a:t>36% (1993)</a:t>
            </a:r>
          </a:p>
          <a:p>
            <a:pPr lvl="2"/>
            <a:r>
              <a:rPr lang="is-IS" dirty="0" smtClean="0"/>
              <a:t>44% (2003) </a:t>
            </a:r>
          </a:p>
          <a:p>
            <a:pPr lvl="2"/>
            <a:r>
              <a:rPr lang="is-IS" dirty="0" smtClean="0"/>
              <a:t>50% (2013) </a:t>
            </a:r>
          </a:p>
          <a:p>
            <a:pPr lvl="1"/>
            <a:r>
              <a:rPr lang="is-IS" dirty="0" smtClean="0"/>
              <a:t>Laxeldi og áhrif þess </a:t>
            </a:r>
          </a:p>
          <a:p>
            <a:r>
              <a:rPr lang="is-IS" dirty="0" smtClean="0"/>
              <a:t>Fiskvinnslan </a:t>
            </a:r>
            <a:r>
              <a:rPr lang="is-IS" dirty="0" smtClean="0"/>
              <a:t>í einhverjum tilfellum vikudrifin </a:t>
            </a:r>
          </a:p>
          <a:p>
            <a:r>
              <a:rPr lang="is-IS" dirty="0" smtClean="0"/>
              <a:t>Hvað er þá að fara í strandflutningsskip? </a:t>
            </a:r>
          </a:p>
          <a:p>
            <a:pPr lvl="1"/>
            <a:r>
              <a:rPr lang="is-IS" dirty="0" smtClean="0"/>
              <a:t>Frosinn fiskur (bolfiskur / uppsjávarfiskur)</a:t>
            </a:r>
          </a:p>
          <a:p>
            <a:pPr lvl="1"/>
            <a:r>
              <a:rPr lang="is-IS" dirty="0" smtClean="0"/>
              <a:t>Saltfiskur </a:t>
            </a:r>
          </a:p>
          <a:p>
            <a:pPr lvl="1"/>
            <a:r>
              <a:rPr lang="is-IS" dirty="0" smtClean="0"/>
              <a:t>Skreið </a:t>
            </a:r>
          </a:p>
          <a:p>
            <a:pPr lvl="1"/>
            <a:r>
              <a:rPr lang="is-IS" dirty="0" smtClean="0"/>
              <a:t>Framleiðsluvara (ekki viðkvæm gagnvart tíma)</a:t>
            </a:r>
          </a:p>
          <a:p>
            <a:pPr lvl="1"/>
            <a:r>
              <a:rPr lang="is-IS" dirty="0" smtClean="0"/>
              <a:t>Byggingarvara (uppbygging stóriðju) </a:t>
            </a:r>
          </a:p>
          <a:p>
            <a:pPr lvl="1"/>
            <a:r>
              <a:rPr lang="is-IS" dirty="0" smtClean="0"/>
              <a:t>Innflutningur/aðföng t.d. umbúðir, hráefni, búnaður ...</a:t>
            </a:r>
          </a:p>
          <a:p>
            <a:pPr lvl="1"/>
            <a:endParaRPr lang="is-IS" dirty="0" smtClean="0"/>
          </a:p>
          <a:p>
            <a:pPr lvl="1"/>
            <a:endParaRPr lang="is-IS" dirty="0"/>
          </a:p>
          <a:p>
            <a:endParaRPr lang="is-I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Strandsiglingar Eimskips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"/>
          <a:stretch/>
        </p:blipFill>
        <p:spPr>
          <a:xfrm>
            <a:off x="9311406" y="900478"/>
            <a:ext cx="8526286" cy="451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3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Reynslan af strandsiglingum – </a:t>
            </a:r>
            <a:r>
              <a:rPr lang="is-IS" dirty="0" smtClean="0"/>
              <a:t>Flutningabíll eða </a:t>
            </a:r>
            <a:r>
              <a:rPr lang="is-IS" dirty="0" smtClean="0"/>
              <a:t>skip?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4999" y="2660050"/>
            <a:ext cx="9649032" cy="6355363"/>
          </a:xfrm>
        </p:spPr>
        <p:txBody>
          <a:bodyPr>
            <a:normAutofit lnSpcReduction="10000"/>
          </a:bodyPr>
          <a:lstStyle/>
          <a:p>
            <a:r>
              <a:rPr lang="is-IS" dirty="0" smtClean="0"/>
              <a:t>Flutningabíll eða </a:t>
            </a:r>
            <a:r>
              <a:rPr lang="is-IS" dirty="0" smtClean="0"/>
              <a:t>skip? </a:t>
            </a:r>
          </a:p>
          <a:p>
            <a:pPr lvl="1"/>
            <a:r>
              <a:rPr lang="is-IS" dirty="0" smtClean="0"/>
              <a:t>Hver er vilji markaðarins?  </a:t>
            </a:r>
            <a:endParaRPr lang="is-IS" dirty="0" smtClean="0"/>
          </a:p>
          <a:p>
            <a:pPr lvl="1"/>
            <a:r>
              <a:rPr lang="is-IS" dirty="0" smtClean="0"/>
              <a:t>Flutningstími </a:t>
            </a:r>
          </a:p>
          <a:p>
            <a:pPr lvl="1"/>
            <a:r>
              <a:rPr lang="is-IS" dirty="0" smtClean="0"/>
              <a:t>Hvaða vara?</a:t>
            </a:r>
            <a:endParaRPr lang="is-IS" dirty="0" smtClean="0"/>
          </a:p>
          <a:p>
            <a:pPr lvl="1"/>
            <a:r>
              <a:rPr lang="is-IS" dirty="0" smtClean="0"/>
              <a:t>Eðli vörunnar / gæði vörunnar </a:t>
            </a:r>
          </a:p>
          <a:p>
            <a:pPr lvl="1"/>
            <a:r>
              <a:rPr lang="is-IS" dirty="0" smtClean="0"/>
              <a:t>Framleiðsluferli /-fyrirkomulag </a:t>
            </a:r>
          </a:p>
          <a:p>
            <a:pPr lvl="1"/>
            <a:r>
              <a:rPr lang="is-IS" dirty="0" smtClean="0"/>
              <a:t>Afhendingartími </a:t>
            </a:r>
            <a:r>
              <a:rPr lang="is-IS" dirty="0" smtClean="0"/>
              <a:t>til kaupenda </a:t>
            </a:r>
            <a:endParaRPr lang="is-IS" dirty="0" smtClean="0"/>
          </a:p>
          <a:p>
            <a:r>
              <a:rPr lang="is-IS" dirty="0" smtClean="0"/>
              <a:t>Eru </a:t>
            </a:r>
            <a:r>
              <a:rPr lang="is-IS" dirty="0" smtClean="0"/>
              <a:t>strandflutningar samkeppnisfærir við flutningabíla? </a:t>
            </a:r>
          </a:p>
          <a:p>
            <a:pPr lvl="1"/>
            <a:r>
              <a:rPr lang="is-IS" dirty="0" smtClean="0"/>
              <a:t>Dæmi um byggingarvöru á 23 tonna </a:t>
            </a:r>
            <a:r>
              <a:rPr lang="is-IS" dirty="0" smtClean="0"/>
              <a:t>farm til </a:t>
            </a:r>
            <a:r>
              <a:rPr lang="is-IS" dirty="0" smtClean="0"/>
              <a:t>Akureyrar: </a:t>
            </a:r>
          </a:p>
          <a:p>
            <a:pPr lvl="2"/>
            <a:r>
              <a:rPr lang="is-IS" dirty="0" smtClean="0"/>
              <a:t>Vörugjöld:</a:t>
            </a:r>
          </a:p>
          <a:p>
            <a:pPr lvl="3"/>
            <a:r>
              <a:rPr lang="is-IS" dirty="0" smtClean="0"/>
              <a:t>REY: 1.171,09 ISK per tonn 	= 29.277 </a:t>
            </a:r>
          </a:p>
          <a:p>
            <a:pPr lvl="3"/>
            <a:r>
              <a:rPr lang="is-IS" dirty="0" smtClean="0"/>
              <a:t>AKU: 832,48 ISK per tonn 	= 20.812 </a:t>
            </a:r>
          </a:p>
          <a:p>
            <a:pPr lvl="3"/>
            <a:r>
              <a:rPr lang="is-IS" dirty="0" smtClean="0"/>
              <a:t>Samtals vörugjöld 	= 50.089 </a:t>
            </a:r>
          </a:p>
          <a:p>
            <a:pPr lvl="3"/>
            <a:r>
              <a:rPr lang="is-IS" dirty="0" smtClean="0"/>
              <a:t>ATH: Viðkomukostnaður skipa ekki tiltekinn</a:t>
            </a:r>
          </a:p>
          <a:p>
            <a:pPr lvl="2"/>
            <a:r>
              <a:rPr lang="is-IS" dirty="0" smtClean="0"/>
              <a:t>Akstur: </a:t>
            </a:r>
          </a:p>
          <a:p>
            <a:pPr lvl="3"/>
            <a:r>
              <a:rPr lang="is-IS" dirty="0" smtClean="0"/>
              <a:t>Dýrari en byrjar þó alltaf á núlli, en ekki -50.089!</a:t>
            </a:r>
          </a:p>
          <a:p>
            <a:r>
              <a:rPr lang="is-IS" dirty="0" smtClean="0"/>
              <a:t>Aðrir þættir </a:t>
            </a:r>
          </a:p>
          <a:p>
            <a:pPr lvl="1"/>
            <a:r>
              <a:rPr lang="is-IS" dirty="0" smtClean="0"/>
              <a:t>Umhverfis- og samfélagslegirþættir </a:t>
            </a:r>
          </a:p>
          <a:p>
            <a:pPr lvl="1"/>
            <a:r>
              <a:rPr lang="is-IS" dirty="0" smtClean="0"/>
              <a:t>„Marco Polo“ í Evrópu að liðka til fyrir sjóflutningum </a:t>
            </a:r>
            <a:r>
              <a:rPr lang="is-IS" dirty="0" smtClean="0"/>
              <a:t>á kostnað flutninga á vegum</a:t>
            </a:r>
            <a:endParaRPr lang="is-IS" dirty="0" smtClean="0"/>
          </a:p>
          <a:p>
            <a:endParaRPr lang="is-I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Strandsiglingar Eimskips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4" y="1570782"/>
            <a:ext cx="7853550" cy="71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3113" y="4198182"/>
            <a:ext cx="238095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Reynslan af strandsiglingum – Hvað svo?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s-IS" dirty="0"/>
              <a:t>Rétt lausn, rétt tíðni </a:t>
            </a:r>
          </a:p>
          <a:p>
            <a:r>
              <a:rPr lang="is-IS" dirty="0" smtClean="0"/>
              <a:t>Stærð </a:t>
            </a:r>
            <a:r>
              <a:rPr lang="is-IS" dirty="0" smtClean="0"/>
              <a:t>skipa skiptir máli </a:t>
            </a:r>
          </a:p>
          <a:p>
            <a:pPr lvl="1"/>
            <a:r>
              <a:rPr lang="is-IS" dirty="0" smtClean="0"/>
              <a:t>Stærri eru öflugri og áreiðanlegri </a:t>
            </a:r>
          </a:p>
          <a:p>
            <a:pPr lvl="1"/>
            <a:r>
              <a:rPr lang="is-IS" dirty="0" smtClean="0"/>
              <a:t>Minni skip komast inn á fleiri hafnir en veður geta ... </a:t>
            </a:r>
          </a:p>
          <a:p>
            <a:r>
              <a:rPr lang="is-IS" dirty="0"/>
              <a:t>Hafnir og hafnaraðstæður </a:t>
            </a:r>
          </a:p>
          <a:p>
            <a:r>
              <a:rPr lang="is-IS" dirty="0" smtClean="0"/>
              <a:t>Ákveðið </a:t>
            </a:r>
            <a:r>
              <a:rPr lang="is-IS" dirty="0" smtClean="0"/>
              <a:t>lágmarksmagn til að réttlæta viðkomur  </a:t>
            </a:r>
          </a:p>
          <a:p>
            <a:r>
              <a:rPr lang="is-IS" dirty="0" smtClean="0"/>
              <a:t>Eru kröfur markaðarins gagnvart tíma of miklar? </a:t>
            </a:r>
          </a:p>
          <a:p>
            <a:r>
              <a:rPr lang="is-IS" dirty="0" smtClean="0"/>
              <a:t>Þörfin í markaðnum, velvilji þarf að vera til staðar </a:t>
            </a:r>
            <a:r>
              <a:rPr lang="is-IS" dirty="0" smtClean="0"/>
              <a:t>og rétt </a:t>
            </a:r>
            <a:r>
              <a:rPr lang="is-IS" dirty="0" smtClean="0"/>
              <a:t>lausn</a:t>
            </a:r>
          </a:p>
          <a:p>
            <a:r>
              <a:rPr lang="is-IS" dirty="0" smtClean="0"/>
              <a:t>Spennandi tímar framundan og víða um land uppbygging sem styður við  </a:t>
            </a:r>
            <a:r>
              <a:rPr lang="is-IS" dirty="0" smtClean="0"/>
              <a:t>áframhaldandi strandflutning  </a:t>
            </a:r>
            <a:endParaRPr lang="is-IS" dirty="0" smtClean="0"/>
          </a:p>
          <a:p>
            <a:r>
              <a:rPr lang="is-IS" dirty="0"/>
              <a:t>Eimskip hefur trú á strandflutningum </a:t>
            </a:r>
          </a:p>
          <a:p>
            <a:endParaRPr lang="is-IS" dirty="0" smtClean="0"/>
          </a:p>
          <a:p>
            <a:endParaRPr lang="is-I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Strandsiglingar Eimskips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51" y="1581665"/>
            <a:ext cx="6898031" cy="514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15193"/>
          <a:stretch/>
        </p:blipFill>
        <p:spPr>
          <a:xfrm>
            <a:off x="8857631" y="6293927"/>
            <a:ext cx="7863515" cy="262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6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140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s-IS" dirty="0" smtClean="0"/>
              <a:t>Örstutt Um Eimskip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fyrirvarar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15866" indent="0" algn="just">
              <a:spcBef>
                <a:spcPts val="1800"/>
              </a:spcBef>
              <a:buNone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  <a:sym typeface="Calibri" charset="0"/>
              </a:rPr>
              <a:t>Allar upplýsingar sem birtar eru í kynningu þessari eru byggðar á heimildum sem Eimskipafélag Íslands hf. (Eimskip eða félagið) telur áreiðanlegar hverju sinni en þó er ekki hægt að ábyrgjast að þær séu réttar.</a:t>
            </a:r>
          </a:p>
          <a:p>
            <a:pPr marL="15866" indent="0" algn="just">
              <a:spcBef>
                <a:spcPts val="1800"/>
              </a:spcBef>
              <a:buNone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  <a:sym typeface="Calibri" charset="0"/>
              </a:rPr>
              <a:t>Eimskip á höfundarrétt að öllum þeim upplýsingum sem fram koma í kynningunni, nema annað sé sérstaklega tekið fram eða leiða megi af eðli máls. Öll fjölföldun eða dreifing þessarar kynningar eða þeirra upplýsinga sem í henni koma fram er óheimil, hvort sem er í heild eða að hluta.</a:t>
            </a:r>
          </a:p>
          <a:p>
            <a:pPr marL="15866" indent="0" algn="just">
              <a:spcBef>
                <a:spcPts val="1800"/>
              </a:spcBef>
              <a:buNone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  <a:sym typeface="Calibri" charset="0"/>
              </a:rPr>
              <a:t>Kynningunni er eingöngu ætlað að vera til upplýsinga, en er ekki ætlað að vera hluti af eða mynda grundvöll nokkurrar ákvarðanatöku þriðja aðila. Ekkert í þessari kynningu felur í sér loforð eða meðmæli. Félagið er ekki skuldbundið til að veita viðtakendum kynningar þessarar aðgang að viðbótarupplýsingum eða til að uppfæra eða leiðrétta upplýsingar sem reynast ónákvæmar. </a:t>
            </a:r>
          </a:p>
          <a:p>
            <a:pPr marL="15866" indent="0" algn="just">
              <a:spcBef>
                <a:spcPts val="1800"/>
              </a:spcBef>
              <a:buNone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  <a:sym typeface="Calibri" charset="0"/>
              </a:rPr>
              <a:t>Eimskip vekur athygli á því að staðhæfingar sem finna má í þessari kynningu kunna að vera byggðar á mati og áætlunum stjórnenda félagsins en ekki á staðreyndum sem hægt er að sannreyna við birtingu kynningarinnar. Eðli málsins samkvæmt fela slíkar staðhæfingar í sér óvissu. Athygli fjárfesta er vakin á því að margir þættir geta haft þau áhrif að rekstrarumhverfi félagsins og afkoma verði með öðrum hætti en forsendur gera ráð fyrir í kynningunni. Þessi kynning verður ekki endurskoðuð eftir birtingu hvað þetta varðar. Staðhæfingar sem finna má í þessari kynningu gilda eingöngu á því tímamarki þegar kynningin er fyrst birt og takmarkast gildi þeirra við það sem segir í fyrirvara þessum. </a:t>
            </a:r>
          </a:p>
          <a:p>
            <a:pPr marL="15866" indent="0" algn="just">
              <a:spcBef>
                <a:spcPts val="1800"/>
              </a:spcBef>
              <a:buNone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  <a:sym typeface="Calibri" charset="0"/>
              </a:rPr>
              <a:t>Með móttöku kynningar þessarar staðfestir viðtakandi að hann sé bundinn framangreindum fyrirvörum og takmörkunum</a:t>
            </a:r>
            <a:r>
              <a:rPr lang="is-IS" dirty="0" smtClean="0">
                <a:latin typeface="Arial" panose="020B0604020202020204" pitchFamily="34" charset="0"/>
                <a:cs typeface="Arial" panose="020B0604020202020204" pitchFamily="34" charset="0"/>
                <a:sym typeface="Calibri" charset="0"/>
              </a:rPr>
              <a:t>.</a:t>
            </a:r>
            <a:endParaRPr lang="is-IS" dirty="0">
              <a:latin typeface="Arial" panose="020B0604020202020204" pitchFamily="34" charset="0"/>
              <a:cs typeface="Arial" panose="020B0604020202020204" pitchFamily="34" charset="0"/>
              <a:sym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0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04" y="4696628"/>
            <a:ext cx="3617292" cy="881044"/>
          </a:xfrm>
          <a:prstGeom prst="rect">
            <a:avLst/>
          </a:prstGeom>
        </p:spPr>
      </p:pic>
      <p:pic>
        <p:nvPicPr>
          <p:cNvPr id="3074" name="Picture 2" descr="O:\BUDMAPPA\13. Fjarfestatengsl\Myndir\KNOS - júlí 2016\_Regular\_Icebergs\iceberg_4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0" y="311350"/>
            <a:ext cx="17654400" cy="96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7222" y="7997588"/>
            <a:ext cx="5855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5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TAKK FYRIR</a:t>
            </a:r>
            <a:endParaRPr lang="is-IS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Sérhæfð flutningaþjónusta á Norður-Atlantshafi</a:t>
            </a:r>
            <a:endParaRPr lang="is-I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Eimskip Í hnotskurn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35000" y="9332914"/>
            <a:ext cx="929526" cy="312474"/>
          </a:xfrm>
          <a:prstGeom prst="rect">
            <a:avLst/>
          </a:prstGeom>
        </p:spPr>
        <p:txBody>
          <a:bodyPr/>
          <a:lstStyle/>
          <a:p>
            <a:fld id="{8C5927DE-B00C-F34A-AB63-98F336729C2E}" type="slidenum">
              <a:rPr lang="en-US" sz="1400" smtClean="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endParaRPr lang="en-US" sz="1400" dirty="0">
              <a:solidFill>
                <a:srgbClr val="96969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20779" y="2881987"/>
            <a:ext cx="4031307" cy="2451228"/>
          </a:xfrm>
          <a:prstGeom prst="rect">
            <a:avLst/>
          </a:prstGeom>
          <a:solidFill>
            <a:srgbClr val="287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A5096"/>
              </a:buClr>
            </a:pP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Áætlunarsiglingar              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 Norður-Atlantshafi og </a:t>
            </a: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alþjóðleg flutningsmiðlun</a:t>
            </a:r>
            <a:endParaRPr lang="is-I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9763" y="2881986"/>
            <a:ext cx="4031307" cy="2454199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A5096"/>
              </a:buClr>
            </a:pP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Rekstrartekjur 2015</a:t>
            </a:r>
          </a:p>
          <a:p>
            <a:pPr algn="ctr">
              <a:spcBef>
                <a:spcPts val="600"/>
              </a:spcBef>
              <a:buClr>
                <a:srgbClr val="0A5096"/>
              </a:buClr>
            </a:pP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 m evra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78747" y="2884958"/>
            <a:ext cx="4031307" cy="2451228"/>
          </a:xfrm>
          <a:prstGeom prst="rect">
            <a:avLst/>
          </a:prstGeom>
          <a:solidFill>
            <a:srgbClr val="F0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A5096"/>
              </a:buClr>
            </a:pP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Markaðsvirði                </a:t>
            </a: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455 m evra             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þann 20. </a:t>
            </a:r>
            <a:r>
              <a:rPr lang="is-I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eptember 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0779" y="5631374"/>
            <a:ext cx="4031307" cy="2451228"/>
          </a:xfrm>
          <a:prstGeom prst="rect">
            <a:avLst/>
          </a:prstGeom>
          <a:solidFill>
            <a:srgbClr val="F0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A5096"/>
              </a:buClr>
            </a:pP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57 eigin starfsstöðvar        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</a:t>
            </a: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 samstarfsaðilar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í alls </a:t>
            </a: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 löndum</a:t>
            </a:r>
            <a:endParaRPr lang="is-I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49763" y="5631373"/>
            <a:ext cx="4031307" cy="2454199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A5096"/>
              </a:buClr>
            </a:pP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skip                       á fimm siglingaleiðum            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 Norður-Atlantshafi</a:t>
            </a:r>
            <a:endParaRPr lang="is-I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178747" y="5634345"/>
            <a:ext cx="4031307" cy="2451228"/>
          </a:xfrm>
          <a:prstGeom prst="rect">
            <a:avLst/>
          </a:prstGeom>
          <a:solidFill>
            <a:srgbClr val="287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A5096"/>
              </a:buClr>
            </a:pP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1.600               </a:t>
            </a:r>
            <a:r>
              <a:rPr lang="is-I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starfsmenn í                   </a:t>
            </a:r>
            <a:r>
              <a:rPr lang="is-I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löndum</a:t>
            </a:r>
            <a:endParaRPr lang="is-I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0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 smtClean="0"/>
              <a:t>Alþjóðlegt net 57 eigin starfsstöðva og 69 samstarfsaðila í alls 48 löndum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Starfsstöðvar, samstarfsaðilar og starfsmenn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345491" y="2828540"/>
          <a:ext cx="5314801" cy="592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6482674" y="2816637"/>
          <a:ext cx="5314801" cy="592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1521003" y="2828540"/>
          <a:ext cx="5314801" cy="592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22574" y="2816637"/>
            <a:ext cx="491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eigin starfsstöðvar í 19 löndum</a:t>
            </a:r>
            <a:endParaRPr lang="is-IS" sz="2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9425" y="2828540"/>
            <a:ext cx="448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 samstarfsaðilar í 40 löndum</a:t>
            </a:r>
            <a:endParaRPr lang="is-IS" sz="2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7754" y="2816636"/>
            <a:ext cx="420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1.608 starfsmenn</a:t>
            </a:r>
            <a:endParaRPr lang="is-IS" sz="24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5000" y="1376812"/>
            <a:ext cx="10140093" cy="648239"/>
          </a:xfrm>
        </p:spPr>
        <p:txBody>
          <a:bodyPr/>
          <a:lstStyle/>
          <a:p>
            <a:r>
              <a:rPr lang="is-IS" dirty="0" smtClean="0"/>
              <a:t>Eigið flutningakerfi á Norður-Atlantshafi og alþjóðleg flutningsmiðlun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4999" y="829229"/>
            <a:ext cx="10028882" cy="531955"/>
          </a:xfrm>
        </p:spPr>
        <p:txBody>
          <a:bodyPr/>
          <a:lstStyle/>
          <a:p>
            <a:r>
              <a:rPr lang="is-IS" dirty="0" smtClean="0"/>
              <a:t>starfsþættir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16" name="Group 4"/>
          <p:cNvGraphicFramePr>
            <a:graphicFrameLocks noGrp="1"/>
          </p:cNvGraphicFramePr>
          <p:nvPr>
            <p:extLst/>
          </p:nvPr>
        </p:nvGraphicFramePr>
        <p:xfrm>
          <a:off x="690606" y="3382327"/>
          <a:ext cx="7970108" cy="2248930"/>
        </p:xfrm>
        <a:graphic>
          <a:graphicData uri="http://schemas.openxmlformats.org/drawingml/2006/table">
            <a:tbl>
              <a:tblPr/>
              <a:tblGrid>
                <a:gridCol w="7970108"/>
              </a:tblGrid>
              <a:tr h="2248930">
                <a:tc>
                  <a:txBody>
                    <a:bodyPr/>
                    <a:lstStyle>
                      <a:lvl1pPr marL="0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1pPr>
                      <a:lvl2pPr marL="1219261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2pPr>
                      <a:lvl3pPr marL="2438522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3pPr>
                      <a:lvl4pPr marL="3657783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4pPr>
                      <a:lvl5pPr marL="4877044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5pPr>
                      <a:lvl6pPr marL="6096305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6pPr>
                      <a:lvl7pPr marL="7315566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7pPr>
                      <a:lvl8pPr marL="8534827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8pPr>
                      <a:lvl9pPr marL="9754088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74BAD"/>
                        </a:buClr>
                        <a:buSzPct val="12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角ゴ ProN W3" charset="0"/>
                        <a:cs typeface="Arial"/>
                        <a:sym typeface="Calibri" charset="0"/>
                      </a:endParaRPr>
                    </a:p>
                  </a:txBody>
                  <a:tcPr marL="181660" marR="102547" marT="102535" marB="1025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CDC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24389" y="3544299"/>
            <a:ext cx="3806877" cy="1477287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Kjarninn í starfsemi félagsins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Heimamarkaður Eimskips nær yfir Ísland, Færeyjar, Noreg, Nýfundnaland og Labrador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20 skip í rekstri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049" y="3529621"/>
            <a:ext cx="3589638" cy="195434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Gámahafnir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Frysti- og kæligeymslur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Vörugeymslur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Landflutningar og dreifing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Flugflutningaþjónusta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Umboðsþjónusta</a:t>
            </a:r>
            <a:endParaRPr lang="is-IS" sz="1600" dirty="0">
              <a:solidFill>
                <a:srgbClr val="323232"/>
              </a:solidFill>
              <a:latin typeface="Arial" panose="020B0604020202020204" pitchFamily="34" charset="0"/>
              <a:ea typeface="Verdana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606" y="2920662"/>
            <a:ext cx="420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Eigið flutningakerfi</a:t>
            </a:r>
            <a:endParaRPr lang="is-IS" sz="20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4"/>
          <p:cNvGraphicFramePr>
            <a:graphicFrameLocks noGrp="1"/>
          </p:cNvGraphicFramePr>
          <p:nvPr>
            <p:extLst/>
          </p:nvPr>
        </p:nvGraphicFramePr>
        <p:xfrm>
          <a:off x="690606" y="6383742"/>
          <a:ext cx="7970108" cy="1333240"/>
        </p:xfrm>
        <a:graphic>
          <a:graphicData uri="http://schemas.openxmlformats.org/drawingml/2006/table">
            <a:tbl>
              <a:tblPr/>
              <a:tblGrid>
                <a:gridCol w="7970108"/>
              </a:tblGrid>
              <a:tr h="1333240">
                <a:tc>
                  <a:txBody>
                    <a:bodyPr/>
                    <a:lstStyle>
                      <a:lvl1pPr marL="0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1pPr>
                      <a:lvl2pPr marL="1219261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2pPr>
                      <a:lvl3pPr marL="2438522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3pPr>
                      <a:lvl4pPr marL="3657783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4pPr>
                      <a:lvl5pPr marL="4877044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5pPr>
                      <a:lvl6pPr marL="6096305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6pPr>
                      <a:lvl7pPr marL="7315566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7pPr>
                      <a:lvl8pPr marL="8534827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8pPr>
                      <a:lvl9pPr marL="9754088" algn="l" defTabSz="1219261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Arial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74BAD"/>
                        </a:buClr>
                        <a:buSzPct val="12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角ゴ ProN W3" charset="0"/>
                        <a:cs typeface="Arial"/>
                        <a:sym typeface="Calibri" charset="0"/>
                      </a:endParaRPr>
                    </a:p>
                  </a:txBody>
                  <a:tcPr marL="181660" marR="102547" marT="102535" marB="1025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CDC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24389" y="6545714"/>
            <a:ext cx="7539989" cy="98484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Aðaláhersla á frystiflutningsmiðlun en vöxtur í almennri flutningsmiðlun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Skilvirkt kerfi sem byggir á 57 eigin starfsstöðvum í 19 löndum</a:t>
            </a:r>
          </a:p>
          <a:p>
            <a:pPr marL="342851" indent="-342851" defTabSz="1371406">
              <a:spcBef>
                <a:spcPts val="600"/>
              </a:spcBef>
              <a:buClr>
                <a:srgbClr val="2873C8"/>
              </a:buClr>
              <a:buFont typeface="Wingdings" charset="2"/>
              <a:buChar char="§"/>
            </a:pPr>
            <a:r>
              <a:rPr lang="is-IS" sz="1600" dirty="0" smtClean="0">
                <a:solidFill>
                  <a:srgbClr val="323232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rPr>
              <a:t>Öflugt samstarf við stór erlend skipafélög og 69 samstarfsaðila í 40 löndum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606" y="5922077"/>
            <a:ext cx="420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Flutningsmiðlun</a:t>
            </a:r>
            <a:endParaRPr lang="is-IS" sz="20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6659" y="3067956"/>
            <a:ext cx="420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0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Rekstrartekjur eftir starfsþáttum</a:t>
            </a:r>
            <a:endParaRPr lang="is-IS" sz="20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17123" y="3067956"/>
            <a:ext cx="420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0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Landfræðileg skipting rekstrartekna</a:t>
            </a:r>
            <a:endParaRPr lang="is-IS" sz="20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000" y="3384000"/>
            <a:ext cx="4036374" cy="4442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200" y="3384000"/>
            <a:ext cx="4211221" cy="46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24723" y="1376811"/>
            <a:ext cx="17010155" cy="648239"/>
          </a:xfrm>
        </p:spPr>
        <p:txBody>
          <a:bodyPr/>
          <a:lstStyle/>
          <a:p>
            <a:r>
              <a:rPr lang="is-IS" dirty="0" smtClean="0"/>
              <a:t>20 skip í rekstri, 13 eigin skip og 7 leiguskip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4724" y="829228"/>
            <a:ext cx="17018000" cy="531955"/>
          </a:xfrm>
        </p:spPr>
        <p:txBody>
          <a:bodyPr/>
          <a:lstStyle/>
          <a:p>
            <a:r>
              <a:rPr lang="is-IS" dirty="0" smtClean="0"/>
              <a:t>Skipafloti félagsins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7" name="Round Diagonal Corner Rectangle 76"/>
          <p:cNvSpPr/>
          <p:nvPr/>
        </p:nvSpPr>
        <p:spPr>
          <a:xfrm>
            <a:off x="760643" y="2113218"/>
            <a:ext cx="4752528" cy="324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defTabSz="457002"/>
            <a:r>
              <a:rPr lang="is-I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BLÁ LEIÐ</a:t>
            </a:r>
            <a:endParaRPr lang="is-I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 Diagonal Corner Rectangle 77"/>
          <p:cNvSpPr/>
          <p:nvPr/>
        </p:nvSpPr>
        <p:spPr>
          <a:xfrm>
            <a:off x="6572437" y="2110193"/>
            <a:ext cx="4752528" cy="324000"/>
          </a:xfrm>
          <a:prstGeom prst="round2DiagRect">
            <a:avLst/>
          </a:prstGeom>
          <a:solidFill>
            <a:srgbClr val="6464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defTabSz="457002"/>
            <a:r>
              <a:rPr lang="is-I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 LEIÐ</a:t>
            </a:r>
            <a:endParaRPr lang="is-I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ound Diagonal Corner Rectangle 78"/>
          <p:cNvSpPr/>
          <p:nvPr/>
        </p:nvSpPr>
        <p:spPr>
          <a:xfrm>
            <a:off x="12384231" y="2118593"/>
            <a:ext cx="4752528" cy="324000"/>
          </a:xfrm>
          <a:prstGeom prst="round2DiagRect">
            <a:avLst/>
          </a:prstGeom>
          <a:solidFill>
            <a:srgbClr val="969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defTabSz="457002"/>
            <a:r>
              <a:rPr lang="is-I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ÖNNUR VERKEFNI Á NORÐUR-ATLANTSHAFI</a:t>
            </a:r>
            <a:endParaRPr lang="is-I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ound Diagonal Corner Rectangle 79"/>
          <p:cNvSpPr/>
          <p:nvPr/>
        </p:nvSpPr>
        <p:spPr>
          <a:xfrm>
            <a:off x="760650" y="4419070"/>
            <a:ext cx="4752528" cy="324000"/>
          </a:xfrm>
          <a:prstGeom prst="round2DiagRect">
            <a:avLst/>
          </a:prstGeom>
          <a:solidFill>
            <a:srgbClr val="FA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defTabSz="457002"/>
            <a:r>
              <a:rPr lang="is-I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 LEIÐ</a:t>
            </a:r>
            <a:endParaRPr lang="is-I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ound Diagonal Corner Rectangle 80"/>
          <p:cNvSpPr/>
          <p:nvPr/>
        </p:nvSpPr>
        <p:spPr>
          <a:xfrm>
            <a:off x="6572444" y="4416045"/>
            <a:ext cx="4752528" cy="324000"/>
          </a:xfrm>
          <a:prstGeom prst="round2DiagRect">
            <a:avLst/>
          </a:prstGeom>
          <a:solidFill>
            <a:srgbClr val="F0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defTabSz="457002"/>
            <a:r>
              <a:rPr lang="is-I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LEIÐ</a:t>
            </a:r>
            <a:endParaRPr lang="is-I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 Diagonal Corner Rectangle 81"/>
          <p:cNvSpPr/>
          <p:nvPr/>
        </p:nvSpPr>
        <p:spPr>
          <a:xfrm>
            <a:off x="760641" y="6491020"/>
            <a:ext cx="4752528" cy="324000"/>
          </a:xfrm>
          <a:prstGeom prst="round2DiagRect">
            <a:avLst/>
          </a:prstGeom>
          <a:solidFill>
            <a:srgbClr val="009B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defTabSz="457002"/>
            <a:r>
              <a:rPr lang="is-IS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GRÆN LEIÐ</a:t>
            </a:r>
            <a:endParaRPr lang="is-I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82" descr="C:\Users\hallgrimurb\AppData\Local\Microsoft\Windows\Temporary Internet Files\Content.Outlook\JH65WWSA\Godafo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483759"/>
            <a:ext cx="3399873" cy="8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C:\Users\hallgrimurb\AppData\Local\Microsoft\Windows\Temporary Internet Files\Content.Outlook\JH65WWSA\Dettifo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3354086"/>
            <a:ext cx="3408254" cy="8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4140525" y="2553147"/>
            <a:ext cx="1109563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GOÐAFOSS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1995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1.457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14.664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140525" y="3427479"/>
            <a:ext cx="1109563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DETTIFOSS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1995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1.457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14.664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 Diagonal Corner Rectangle 86"/>
          <p:cNvSpPr/>
          <p:nvPr/>
        </p:nvSpPr>
        <p:spPr>
          <a:xfrm>
            <a:off x="5278545" y="2572264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ound Diagonal Corner Rectangle 87"/>
          <p:cNvSpPr/>
          <p:nvPr/>
        </p:nvSpPr>
        <p:spPr>
          <a:xfrm>
            <a:off x="5277600" y="3455855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88" descr="C:\Users\ehe\AppData\Local\Microsoft\Windows\Temporary Internet Files\Content.Outlook\7HZ8JT7N\Skogafo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0" y="7674777"/>
            <a:ext cx="2667600" cy="7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" descr="C:\Users\ehe\AppData\Local\Microsoft\Windows\Temporary Internet Files\Content.Outlook\7HZ8JT7N\Reykjafo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0" y="8537177"/>
            <a:ext cx="2624400" cy="7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C:\Users\hallgrimurb\AppData\Local\Microsoft\Windows\Temporary Internet Files\Content.Outlook\JH65WWSA\Bruarfo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0" y="6815736"/>
            <a:ext cx="2606400" cy="7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4140525" y="6902660"/>
            <a:ext cx="1178566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BRÚARFOSS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1992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724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7.676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ound Diagonal Corner Rectangle 92"/>
          <p:cNvSpPr/>
          <p:nvPr/>
        </p:nvSpPr>
        <p:spPr>
          <a:xfrm>
            <a:off x="5277600" y="6931036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140525" y="7758992"/>
            <a:ext cx="1346508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SKÓGAFOSS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2007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698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7.545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 Diagonal Corner Rectangle 94"/>
          <p:cNvSpPr/>
          <p:nvPr/>
        </p:nvSpPr>
        <p:spPr>
          <a:xfrm>
            <a:off x="5277600" y="7787368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140525" y="8615324"/>
            <a:ext cx="1220475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REYKJAFOSS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1999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712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7.541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 Diagonal Corner Rectangle 96"/>
          <p:cNvSpPr/>
          <p:nvPr/>
        </p:nvSpPr>
        <p:spPr>
          <a:xfrm>
            <a:off x="5277600" y="8643700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2" descr="C:\Users\ehe\AppData\Local\Microsoft\Windows\Temporary Internet Files\Content.Outlook\7HZ8JT7N\Lagarfos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4902462"/>
            <a:ext cx="2880000" cy="6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5708037"/>
            <a:ext cx="2916000" cy="639222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4140525" y="4836771"/>
            <a:ext cx="1172657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2014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875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10.106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ound Diagonal Corner Rectangle 100"/>
          <p:cNvSpPr/>
          <p:nvPr/>
        </p:nvSpPr>
        <p:spPr>
          <a:xfrm>
            <a:off x="5277600" y="4865147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140525" y="5639488"/>
            <a:ext cx="1346508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BAKKAFOSS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2010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880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9.983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ound Diagonal Corner Rectangle 102"/>
          <p:cNvSpPr/>
          <p:nvPr/>
        </p:nvSpPr>
        <p:spPr>
          <a:xfrm>
            <a:off x="5277600" y="5667864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975494" y="2582798"/>
            <a:ext cx="1346508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BLIKUR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2003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505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4.454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ound Diagonal Corner Rectangle 104"/>
          <p:cNvSpPr/>
          <p:nvPr/>
        </p:nvSpPr>
        <p:spPr>
          <a:xfrm>
            <a:off x="11122426" y="2611174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Picture 2" descr="C:\Users\ehe\AppData\Local\Microsoft\Windows\Temporary Internet Files\Content.Outlook\7HZ8JT7N\Rub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00" y="2702171"/>
            <a:ext cx="2073600" cy="6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9975494" y="3457819"/>
            <a:ext cx="1346508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LÓMUR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2001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 505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4.454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 Diagonal Corner Rectangle 107"/>
          <p:cNvSpPr/>
          <p:nvPr/>
        </p:nvSpPr>
        <p:spPr>
          <a:xfrm>
            <a:off x="11122426" y="3486195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Picture 2" descr="C:\Users\ehe\AppData\Local\Microsoft\Windows\Temporary Internet Files\Content.Outlook\7HZ8JT7N\Rub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00" y="3520457"/>
            <a:ext cx="2073600" cy="6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/>
          <p:cNvSpPr txBox="1"/>
          <p:nvPr/>
        </p:nvSpPr>
        <p:spPr>
          <a:xfrm>
            <a:off x="9975494" y="4947352"/>
            <a:ext cx="1773161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HOLMFOSS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2007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(bulk/TEU24)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3.538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ound Diagonal Corner Rectangle 114"/>
          <p:cNvSpPr/>
          <p:nvPr/>
        </p:nvSpPr>
        <p:spPr>
          <a:xfrm>
            <a:off x="11122426" y="4975728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976125" y="5854927"/>
            <a:ext cx="1772530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2008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(bulk/TEU24)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3.538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ound Diagonal Corner Rectangle 116"/>
          <p:cNvSpPr/>
          <p:nvPr/>
        </p:nvSpPr>
        <p:spPr>
          <a:xfrm>
            <a:off x="11124000" y="5883303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824721" y="8984656"/>
            <a:ext cx="1406461" cy="461180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endParaRPr lang="is-IS" sz="1200" b="1" dirty="0" smtClean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Eigið skip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ound Diagonal Corner Rectangle 118"/>
          <p:cNvSpPr/>
          <p:nvPr/>
        </p:nvSpPr>
        <p:spPr>
          <a:xfrm>
            <a:off x="6606000" y="9215246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447182" y="8985600"/>
            <a:ext cx="1406461" cy="461180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endParaRPr lang="is-IS" sz="1200" b="1" dirty="0" smtClean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Leiguskip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ound Diagonal Corner Rectangle 120"/>
          <p:cNvSpPr/>
          <p:nvPr/>
        </p:nvSpPr>
        <p:spPr>
          <a:xfrm>
            <a:off x="8231182" y="9216000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Picture 123" descr="C:\Users\hallgrimurb\AppData\Local\Microsoft\Windows\Temporary Internet Files\Content.Outlook\JH65WWSA\Holmfos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00" y="5126603"/>
            <a:ext cx="1681200" cy="5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 descr="C:\Users\hallgrimurb\AppData\Local\Microsoft\Windows\Temporary Internet Files\Content.Outlook\JH65WWSA\Polfos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00" y="6025125"/>
            <a:ext cx="1645200" cy="49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25" descr="C:\Users\hallgrimurb\AppData\Local\Microsoft\Windows\Temporary Internet Files\Content.Outlook\JH65WWSA\Svartfos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00" y="6807297"/>
            <a:ext cx="1645200" cy="72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/>
          <p:cNvSpPr txBox="1"/>
          <p:nvPr/>
        </p:nvSpPr>
        <p:spPr>
          <a:xfrm>
            <a:off x="9976125" y="6822568"/>
            <a:ext cx="1772530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SVARTFOSS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2005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(bulk/TEU48)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2.990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ound Diagonal Corner Rectangle 127"/>
          <p:cNvSpPr/>
          <p:nvPr/>
        </p:nvSpPr>
        <p:spPr>
          <a:xfrm>
            <a:off x="11124000" y="6850944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Picture 4" descr="C:\Users\ehe\AppData\Local\Microsoft\Windows\Temporary Internet Files\Content.Outlook\7HZ8JT7N\Vidfoss (2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00" y="7925246"/>
            <a:ext cx="1911600" cy="5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9976125" y="7813400"/>
            <a:ext cx="1638195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1990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3.625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ound Diagonal Corner Rectangle 130"/>
          <p:cNvSpPr/>
          <p:nvPr/>
        </p:nvSpPr>
        <p:spPr>
          <a:xfrm>
            <a:off x="11124000" y="7841776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Picture 5" descr="C:\Users\ehe\AppData\Local\Microsoft\Windows\Temporary Internet Files\Content.Outlook\7HZ8JT7N\Langfoss (2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2687903"/>
            <a:ext cx="1911600" cy="5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/>
          <p:cNvSpPr txBox="1"/>
          <p:nvPr/>
        </p:nvSpPr>
        <p:spPr>
          <a:xfrm>
            <a:off x="15775725" y="2547527"/>
            <a:ext cx="1332107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1991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3.625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ound Diagonal Corner Rectangle 133"/>
          <p:cNvSpPr/>
          <p:nvPr/>
        </p:nvSpPr>
        <p:spPr>
          <a:xfrm>
            <a:off x="16931257" y="2575903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" name="Picture 6" descr="C:\Users\ehe\AppData\Local\Microsoft\Windows\Temporary Internet Files\Content.Outlook\7HZ8JT7N\Stigfoss (2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3512676"/>
            <a:ext cx="1911600" cy="66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35"/>
          <p:cNvSpPr txBox="1"/>
          <p:nvPr/>
        </p:nvSpPr>
        <p:spPr>
          <a:xfrm>
            <a:off x="15774050" y="3514468"/>
            <a:ext cx="1332106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1990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3.625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ound Diagonal Corner Rectangle 136"/>
          <p:cNvSpPr/>
          <p:nvPr/>
        </p:nvSpPr>
        <p:spPr>
          <a:xfrm>
            <a:off x="16930800" y="3542844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8" name="E3F2EBFA-5E30-4238-BB41-44FAF2DBC149" descr="D5B50C0A-1A29-403D-A078-C76214D80ED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4666162"/>
            <a:ext cx="1897200" cy="4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TextBox 138"/>
          <p:cNvSpPr txBox="1"/>
          <p:nvPr/>
        </p:nvSpPr>
        <p:spPr>
          <a:xfrm>
            <a:off x="15774050" y="4473435"/>
            <a:ext cx="1868674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NORDVÅG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1979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Frystiskip (bulk/TEU44)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2.854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ound Diagonal Corner Rectangle 139"/>
          <p:cNvSpPr/>
          <p:nvPr/>
        </p:nvSpPr>
        <p:spPr>
          <a:xfrm>
            <a:off x="16930800" y="4501811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5633768"/>
            <a:ext cx="1681200" cy="51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15774050" y="5446465"/>
            <a:ext cx="1342381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LAXFOSS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1995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Stórflutningar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1.682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ound Diagonal Corner Rectangle 142"/>
          <p:cNvSpPr/>
          <p:nvPr/>
        </p:nvSpPr>
        <p:spPr>
          <a:xfrm>
            <a:off x="16930800" y="5508000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6540739"/>
            <a:ext cx="1454400" cy="48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TextBox 144"/>
          <p:cNvSpPr txBox="1"/>
          <p:nvPr/>
        </p:nvSpPr>
        <p:spPr>
          <a:xfrm>
            <a:off x="15786000" y="6407312"/>
            <a:ext cx="1352656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HERJÓLFUR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1992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Ferja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3.354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Round Diagonal Corner Rectangle 145"/>
          <p:cNvSpPr/>
          <p:nvPr/>
        </p:nvSpPr>
        <p:spPr>
          <a:xfrm>
            <a:off x="16930800" y="6435688"/>
            <a:ext cx="216000" cy="216000"/>
          </a:xfrm>
          <a:prstGeom prst="round2Diag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is-IS" sz="1000" b="1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Picture 3" descr="C:\Users\ehe\AppData\Local\Microsoft\Windows\Temporary Internet Files\Content.Outlook\7HZ8JT7N\Baldur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7490602"/>
            <a:ext cx="1454400" cy="48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147"/>
          <p:cNvSpPr txBox="1"/>
          <p:nvPr/>
        </p:nvSpPr>
        <p:spPr>
          <a:xfrm>
            <a:off x="15786000" y="7404300"/>
            <a:ext cx="1342381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BALDUR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1979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Ferja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1.677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Round Diagonal Corner Rectangle 148"/>
          <p:cNvSpPr/>
          <p:nvPr/>
        </p:nvSpPr>
        <p:spPr>
          <a:xfrm>
            <a:off x="16930800" y="7432676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Picture 4" descr="C:\Users\ehe\AppData\Local\Microsoft\Windows\Temporary Internet Files\Content.Outlook\7HZ8JT7N\Særun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00" y="8371247"/>
            <a:ext cx="1645200" cy="5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TextBox 150"/>
          <p:cNvSpPr txBox="1"/>
          <p:nvPr/>
        </p:nvSpPr>
        <p:spPr>
          <a:xfrm>
            <a:off x="15784325" y="8411843"/>
            <a:ext cx="1342381" cy="830512"/>
          </a:xfrm>
          <a:prstGeom prst="rect">
            <a:avLst/>
          </a:prstGeom>
          <a:noFill/>
        </p:spPr>
        <p:txBody>
          <a:bodyPr wrap="square" lIns="90960" tIns="45480" rIns="90960" bIns="45480" rtlCol="0">
            <a:spAutoFit/>
          </a:bodyPr>
          <a:lstStyle/>
          <a:p>
            <a:pPr defTabSz="457002"/>
            <a:r>
              <a:rPr lang="is-IS" sz="1200" b="1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SÆRÚN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Byggt 1978</a:t>
            </a:r>
          </a:p>
          <a:p>
            <a:pPr defTabSz="457002"/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Ferja</a:t>
            </a:r>
          </a:p>
          <a:p>
            <a:pPr defTabSz="457002"/>
            <a:r>
              <a:rPr lang="is-IS" sz="12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s-IS" sz="1200" dirty="0" smtClean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194</a:t>
            </a:r>
            <a:endParaRPr lang="is-IS" sz="12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ound Diagonal Corner Rectangle 151"/>
          <p:cNvSpPr/>
          <p:nvPr/>
        </p:nvSpPr>
        <p:spPr>
          <a:xfrm>
            <a:off x="16930800" y="8440219"/>
            <a:ext cx="216000" cy="216000"/>
          </a:xfrm>
          <a:prstGeom prst="round2DiagRect">
            <a:avLst/>
          </a:prstGeom>
          <a:solidFill>
            <a:srgbClr val="2873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0" tIns="45480" rIns="90960" bIns="45480" rtlCol="0" anchor="ctr"/>
          <a:lstStyle/>
          <a:p>
            <a:pPr algn="ctr" defTabSz="457002"/>
            <a:r>
              <a:rPr lang="is-IS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s-I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1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35205" y="1376903"/>
            <a:ext cx="17017589" cy="64822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dirty="0" smtClean="0">
                <a:solidFill>
                  <a:srgbClr val="646464"/>
                </a:solidFill>
              </a:rPr>
              <a:t>Sérhæfð og fámenn markaðssvæði með gnægð náttúruauðlinda</a:t>
            </a:r>
            <a:endParaRPr lang="is-IS" dirty="0">
              <a:solidFill>
                <a:srgbClr val="646464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35205" y="829333"/>
            <a:ext cx="17017589" cy="53194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HEIMAMARKAÐUR EIMSKIPS	</a:t>
            </a:r>
            <a:endParaRPr lang="is-I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000" y="3870000"/>
            <a:ext cx="28554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MAINE, BANDARÍKJUNUM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1.330.000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6000" y="4428000"/>
            <a:ext cx="30984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NEWFOUNDLAND OG LABRADOR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530.000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000" y="2862000"/>
            <a:ext cx="19904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GRÆNLAND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0872" y="4919569"/>
            <a:ext cx="21428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ÍSLAND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330.000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6000" y="6502700"/>
            <a:ext cx="23245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FÆREYJAR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43646" y="6414382"/>
            <a:ext cx="217200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NORÐUR-NOREGUR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0" y="7128000"/>
            <a:ext cx="246000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2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MURMANSK, RÚSSLANDI</a:t>
            </a:r>
          </a:p>
          <a:p>
            <a:pPr algn="r"/>
            <a:r>
              <a:rPr lang="is-IS" sz="1100" b="1" dirty="0" smtClean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300.000 íbúar</a:t>
            </a:r>
            <a:endParaRPr lang="is-IS" sz="1100" b="1" dirty="0">
              <a:solidFill>
                <a:srgbClr val="323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 smtClean="0"/>
              <a:t>Sveigjanlegt kerfi sem mætir þörfum viðskiptavina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 smtClean="0"/>
              <a:t>Í febrúar 2015 voru græna og rauða leiðin sameinaðar í nýja græna leið með þrem skipum</a:t>
            </a:r>
          </a:p>
          <a:p>
            <a:pPr lvl="1"/>
            <a:r>
              <a:rPr lang="is-IS" dirty="0" smtClean="0"/>
              <a:t>Bein sigling á milli Evrópu og Norður-Ameríku með viðkomum á Íslandi</a:t>
            </a:r>
          </a:p>
          <a:p>
            <a:pPr lvl="1"/>
            <a:r>
              <a:rPr lang="is-IS" dirty="0" smtClean="0"/>
              <a:t>Aukinn fjöldi ferða á ári á milli Evrópu og Norður-Ameríku og þjónusta á milli Bandaríkjanna og Kanada</a:t>
            </a:r>
          </a:p>
          <a:p>
            <a:r>
              <a:rPr lang="is-IS" dirty="0" smtClean="0"/>
              <a:t>Breytingar voru gerðar á gulu leiðinni í apríl 2015</a:t>
            </a:r>
          </a:p>
          <a:p>
            <a:pPr lvl="1"/>
            <a:r>
              <a:rPr lang="is-IS" dirty="0" smtClean="0"/>
              <a:t>Bætt var við viðkomu í Vlissingen í Hollandi til að þjónusta áliðnaðinn á Íslandi</a:t>
            </a:r>
          </a:p>
          <a:p>
            <a:r>
              <a:rPr lang="is-IS" dirty="0" smtClean="0"/>
              <a:t>Hlutverk gráu leiðarinnar var aukið í október 2015</a:t>
            </a:r>
          </a:p>
          <a:p>
            <a:pPr lvl="1"/>
            <a:r>
              <a:rPr lang="is-IS" dirty="0" smtClean="0"/>
              <a:t>Öðru 500 gámaeininga skipi var bætt við leiðina</a:t>
            </a:r>
          </a:p>
          <a:p>
            <a:pPr lvl="1"/>
            <a:r>
              <a:rPr lang="is-IS" dirty="0" smtClean="0"/>
              <a:t>Skipin Blikur og Lómur þjónusta á gráu leiðinni</a:t>
            </a:r>
          </a:p>
          <a:p>
            <a:pPr lvl="1"/>
            <a:r>
              <a:rPr lang="is-IS" dirty="0" smtClean="0"/>
              <a:t>Nýjum viðkomum var bætt við í Århus í Danmörku, Halmstad í Svíþjóð og Swinoujscie í Póllandi</a:t>
            </a:r>
          </a:p>
          <a:p>
            <a:pPr lvl="1"/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dirty="0" smtClean="0"/>
              <a:t>Öflugt siglingakerfi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Placeholder 8" descr="lagarfoss_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r="940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1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5927DE-B00C-F34A-AB63-98F336729C2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35205" y="1376903"/>
            <a:ext cx="17017589" cy="64822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dirty="0" smtClean="0">
                <a:solidFill>
                  <a:srgbClr val="646464"/>
                </a:solidFill>
              </a:rPr>
              <a:t>Fimm siglingaleiðir á Norður-Atlantshafi</a:t>
            </a:r>
            <a:endParaRPr lang="is-IS" dirty="0">
              <a:solidFill>
                <a:srgbClr val="646464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35205" y="829333"/>
            <a:ext cx="17017589" cy="53194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SIGLINGAKERFI EIMSKIPS</a:t>
            </a:r>
            <a:endParaRPr lang="is-I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73537D6E4D49498B915BB56232D00C" ma:contentTypeVersion="5" ma:contentTypeDescription="Create a new document." ma:contentTypeScope="" ma:versionID="c2203322189ffc72739c8015b4084ea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8c493886292dcd174e9d59315e71ab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4F6490-E336-413C-9618-AC8777B22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7961E3-4409-4A20-8FBD-2B260FAF6C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325A34-FCD9-4DE5-8DE8-DE1DA19C5951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3954</TotalTime>
  <Words>1416</Words>
  <Application>Microsoft Office PowerPoint</Application>
  <PresentationFormat>Custom</PresentationFormat>
  <Paragraphs>315</Paragraphs>
  <Slides>21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Verdana</vt:lpstr>
      <vt:lpstr>Wingdings</vt:lpstr>
      <vt:lpstr>ヒラギノ角ゴ ProN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Nossinyer</dc:creator>
  <cp:lastModifiedBy>Brynjar Viggósson - BVI</cp:lastModifiedBy>
  <cp:revision>245</cp:revision>
  <cp:lastPrinted>2016-09-23T13:34:43Z</cp:lastPrinted>
  <dcterms:created xsi:type="dcterms:W3CDTF">2016-05-04T15:28:56Z</dcterms:created>
  <dcterms:modified xsi:type="dcterms:W3CDTF">2016-10-13T23:56:26Z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0x010100EA73537D6E4D49498B915BB56232D00C</vt:lpwstr>
  </property>
</Properties>
</file>