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46" r:id="rId2"/>
    <p:sldId id="354" r:id="rId3"/>
    <p:sldId id="294" r:id="rId4"/>
    <p:sldId id="329" r:id="rId5"/>
    <p:sldId id="314" r:id="rId6"/>
    <p:sldId id="332" r:id="rId7"/>
    <p:sldId id="333" r:id="rId8"/>
    <p:sldId id="355" r:id="rId9"/>
    <p:sldId id="347" r:id="rId10"/>
    <p:sldId id="349" r:id="rId11"/>
    <p:sldId id="334" r:id="rId12"/>
    <p:sldId id="335" r:id="rId13"/>
    <p:sldId id="356" r:id="rId14"/>
    <p:sldId id="318" r:id="rId15"/>
    <p:sldId id="365" r:id="rId16"/>
    <p:sldId id="366" r:id="rId17"/>
    <p:sldId id="358" r:id="rId18"/>
    <p:sldId id="339" r:id="rId19"/>
    <p:sldId id="323" r:id="rId20"/>
    <p:sldId id="359" r:id="rId21"/>
    <p:sldId id="363" r:id="rId22"/>
    <p:sldId id="350" r:id="rId23"/>
    <p:sldId id="342" r:id="rId24"/>
    <p:sldId id="343" r:id="rId25"/>
    <p:sldId id="367" r:id="rId26"/>
    <p:sldId id="368" r:id="rId27"/>
    <p:sldId id="360" r:id="rId28"/>
    <p:sldId id="340" r:id="rId29"/>
    <p:sldId id="326" r:id="rId30"/>
    <p:sldId id="361" r:id="rId31"/>
  </p:sldIdLst>
  <p:sldSz cx="9144000" cy="6858000" type="screen4x3"/>
  <p:notesSz cx="6797675"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0" autoAdjust="0"/>
    <p:restoredTop sz="69617" autoAdjust="0"/>
  </p:normalViewPr>
  <p:slideViewPr>
    <p:cSldViewPr showGuides="1">
      <p:cViewPr varScale="1">
        <p:scale>
          <a:sx n="79" d="100"/>
          <a:sy n="79" d="100"/>
        </p:scale>
        <p:origin x="2958" y="90"/>
      </p:cViewPr>
      <p:guideLst>
        <p:guide orient="horz" pos="2160"/>
        <p:guide pos="385"/>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68" d="100"/>
          <a:sy n="68" d="100"/>
        </p:scale>
        <p:origin x="2348" y="3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sesseliarobertsdottir\Downloads\U&#769;ttekt%20og%20greining%20a&#769;%20fja&#769;rhagssto&#776;&#240;u%20i&#769;slenskra%20hafna%2020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sesseliarobertsdottir\Downloads\U&#769;ttekt%20og%20greining%20a&#769;%20fja&#769;rhagssto&#776;&#240;u%20i&#769;slenskra%20hafna%20202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esseliarobertsdottir\Downloads\U&#769;ttekt%20og%20greining%20a&#769;%20fja&#769;rhagssto&#776;&#240;u%20i&#769;slenskra%20hafna%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esseliarobertsdottir\Downloads\U&#769;ttekt%20og%20greining%20a&#769;%20fja&#769;rhagssto&#776;&#240;u%20i&#769;slenskra%20hafna%20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sesseliarobertsdottir\Downloads\U&#769;ttekt%20og%20greining%20a&#769;%20fja&#769;rhagssto&#776;&#240;u%20i&#769;slenskra%20hafna%2020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'Tafla 4'!$S$3</c:f>
              <c:strCache>
                <c:ptCount val="1"/>
                <c:pt idx="0">
                  <c:v>Aflagjöld</c:v>
                </c:pt>
              </c:strCache>
            </c:strRef>
          </c:tx>
          <c:spPr>
            <a:solidFill>
              <a:schemeClr val="accent1"/>
            </a:solidFill>
            <a:ln>
              <a:noFill/>
            </a:ln>
            <a:effectLst/>
          </c:spPr>
          <c:invertIfNegative val="0"/>
          <c:cat>
            <c:strRef>
              <c:f>'Tafla 4'!$R$4:$R$35</c:f>
              <c:strCache>
                <c:ptCount val="32"/>
                <c:pt idx="0">
                  <c:v>Blönduós</c:v>
                </c:pt>
                <c:pt idx="1">
                  <c:v>Bolungarvíkurhöfn</c:v>
                </c:pt>
                <c:pt idx="2">
                  <c:v>Faxaflóahafnir</c:v>
                </c:pt>
                <c:pt idx="3">
                  <c:v>Fjarðabyggðarhafnir</c:v>
                </c:pt>
                <c:pt idx="4">
                  <c:v>Grindavíkurhöfn</c:v>
                </c:pt>
                <c:pt idx="5">
                  <c:v>Grundafjarðarhöfn</c:v>
                </c:pt>
                <c:pt idx="6">
                  <c:v>Hafnarfjarðarhöfn</c:v>
                </c:pt>
                <c:pt idx="7">
                  <c:v>Hafnasamlag Norðurlands</c:v>
                </c:pt>
                <c:pt idx="8">
                  <c:v>Hafnir Dalvíkurbyggðar</c:v>
                </c:pt>
                <c:pt idx="9">
                  <c:v>Hafnir Fjallabyggðar</c:v>
                </c:pt>
                <c:pt idx="10">
                  <c:v>Hafnir Ísafjarðarbæjar</c:v>
                </c:pt>
                <c:pt idx="11">
                  <c:v>Hafnir Langanesbyggðar</c:v>
                </c:pt>
                <c:pt idx="12">
                  <c:v>Hafnir Múlaþings</c:v>
                </c:pt>
                <c:pt idx="13">
                  <c:v>Hafnir Norðurþings</c:v>
                </c:pt>
                <c:pt idx="14">
                  <c:v>Hafnir Snæfellsbæjar</c:v>
                </c:pt>
                <c:pt idx="15">
                  <c:v>Hafnir Vesturbyggðar</c:v>
                </c:pt>
                <c:pt idx="16">
                  <c:v>Hornafjarðarhafnir</c:v>
                </c:pt>
                <c:pt idx="17">
                  <c:v>Hólmavíkurhöfn</c:v>
                </c:pt>
                <c:pt idx="18">
                  <c:v>Hvammstangahöfn</c:v>
                </c:pt>
                <c:pt idx="19">
                  <c:v>Kópavogshöfn</c:v>
                </c:pt>
                <c:pt idx="20">
                  <c:v>Reykhólahöfn</c:v>
                </c:pt>
                <c:pt idx="21">
                  <c:v>Reykjaneshöfn</c:v>
                </c:pt>
                <c:pt idx="22">
                  <c:v>Sandgerðishöfn</c:v>
                </c:pt>
                <c:pt idx="23">
                  <c:v>Skagafjarðarhafnir</c:v>
                </c:pt>
                <c:pt idx="24">
                  <c:v>Skagastrandarhöfn</c:v>
                </c:pt>
                <c:pt idx="25">
                  <c:v>Stykkishólmshöfn</c:v>
                </c:pt>
                <c:pt idx="26">
                  <c:v>Súðavíkurhöfn</c:v>
                </c:pt>
                <c:pt idx="27">
                  <c:v>Tálknafjarðarhöfn</c:v>
                </c:pt>
                <c:pt idx="28">
                  <c:v>Vestmannaeyjahöfn</c:v>
                </c:pt>
                <c:pt idx="29">
                  <c:v>Vogahöfn</c:v>
                </c:pt>
                <c:pt idx="30">
                  <c:v>Vopnafjarðarhöfn</c:v>
                </c:pt>
                <c:pt idx="31">
                  <c:v>Þorlákshöfn</c:v>
                </c:pt>
              </c:strCache>
            </c:strRef>
          </c:cat>
          <c:val>
            <c:numRef>
              <c:f>'Tafla 4'!$S$4:$S$35</c:f>
              <c:numCache>
                <c:formatCode>0%</c:formatCode>
                <c:ptCount val="32"/>
                <c:pt idx="0">
                  <c:v>0</c:v>
                </c:pt>
                <c:pt idx="1">
                  <c:v>0.72035469164871502</c:v>
                </c:pt>
                <c:pt idx="2">
                  <c:v>4.6722895659219714E-2</c:v>
                </c:pt>
                <c:pt idx="3">
                  <c:v>0.23374004045080213</c:v>
                </c:pt>
                <c:pt idx="4">
                  <c:v>0.60636958120179596</c:v>
                </c:pt>
                <c:pt idx="5">
                  <c:v>0.65432327728321793</c:v>
                </c:pt>
                <c:pt idx="6">
                  <c:v>0.12301941710614549</c:v>
                </c:pt>
                <c:pt idx="7">
                  <c:v>0.14477216811156138</c:v>
                </c:pt>
                <c:pt idx="8">
                  <c:v>0.54306960921144454</c:v>
                </c:pt>
                <c:pt idx="9">
                  <c:v>0.74464236964236963</c:v>
                </c:pt>
                <c:pt idx="10">
                  <c:v>0.38592815580150652</c:v>
                </c:pt>
                <c:pt idx="11">
                  <c:v>0.43678936211216035</c:v>
                </c:pt>
                <c:pt idx="12">
                  <c:v>0.43911046596468589</c:v>
                </c:pt>
                <c:pt idx="13">
                  <c:v>0.18509044399780741</c:v>
                </c:pt>
                <c:pt idx="14">
                  <c:v>0.61061984345250686</c:v>
                </c:pt>
                <c:pt idx="15">
                  <c:v>0.55695479220236921</c:v>
                </c:pt>
                <c:pt idx="16">
                  <c:v>0.4658470708764087</c:v>
                </c:pt>
                <c:pt idx="17">
                  <c:v>0.41569654637175008</c:v>
                </c:pt>
                <c:pt idx="18">
                  <c:v>0.11675665252603162</c:v>
                </c:pt>
                <c:pt idx="19">
                  <c:v>0</c:v>
                </c:pt>
                <c:pt idx="20">
                  <c:v>0</c:v>
                </c:pt>
                <c:pt idx="21">
                  <c:v>9.6933855749630773E-2</c:v>
                </c:pt>
                <c:pt idx="22">
                  <c:v>0.42506817078181613</c:v>
                </c:pt>
                <c:pt idx="23">
                  <c:v>0.48125837048958064</c:v>
                </c:pt>
                <c:pt idx="24">
                  <c:v>0.51214447824617315</c:v>
                </c:pt>
                <c:pt idx="25">
                  <c:v>0.20622837370242214</c:v>
                </c:pt>
                <c:pt idx="26">
                  <c:v>0.33677202747112545</c:v>
                </c:pt>
                <c:pt idx="27">
                  <c:v>0</c:v>
                </c:pt>
                <c:pt idx="28">
                  <c:v>0.35181629758917859</c:v>
                </c:pt>
                <c:pt idx="29">
                  <c:v>0</c:v>
                </c:pt>
                <c:pt idx="30">
                  <c:v>0.49937182540600117</c:v>
                </c:pt>
                <c:pt idx="31">
                  <c:v>0.22670703648218762</c:v>
                </c:pt>
              </c:numCache>
            </c:numRef>
          </c:val>
          <c:extLst>
            <c:ext xmlns:c16="http://schemas.microsoft.com/office/drawing/2014/chart" uri="{C3380CC4-5D6E-409C-BE32-E72D297353CC}">
              <c16:uniqueId val="{00000000-D7E0-6F47-A379-D9E0A35EE046}"/>
            </c:ext>
          </c:extLst>
        </c:ser>
        <c:ser>
          <c:idx val="1"/>
          <c:order val="1"/>
          <c:tx>
            <c:strRef>
              <c:f>'Tafla 4'!$T$3</c:f>
              <c:strCache>
                <c:ptCount val="1"/>
                <c:pt idx="0">
                  <c:v>Vörugjöld</c:v>
                </c:pt>
              </c:strCache>
            </c:strRef>
          </c:tx>
          <c:spPr>
            <a:solidFill>
              <a:schemeClr val="accent2"/>
            </a:solidFill>
            <a:ln>
              <a:noFill/>
            </a:ln>
            <a:effectLst/>
          </c:spPr>
          <c:invertIfNegative val="0"/>
          <c:cat>
            <c:strRef>
              <c:f>'Tafla 4'!$R$4:$R$35</c:f>
              <c:strCache>
                <c:ptCount val="32"/>
                <c:pt idx="0">
                  <c:v>Blönduós</c:v>
                </c:pt>
                <c:pt idx="1">
                  <c:v>Bolungarvíkurhöfn</c:v>
                </c:pt>
                <c:pt idx="2">
                  <c:v>Faxaflóahafnir</c:v>
                </c:pt>
                <c:pt idx="3">
                  <c:v>Fjarðabyggðarhafnir</c:v>
                </c:pt>
                <c:pt idx="4">
                  <c:v>Grindavíkurhöfn</c:v>
                </c:pt>
                <c:pt idx="5">
                  <c:v>Grundafjarðarhöfn</c:v>
                </c:pt>
                <c:pt idx="6">
                  <c:v>Hafnarfjarðarhöfn</c:v>
                </c:pt>
                <c:pt idx="7">
                  <c:v>Hafnasamlag Norðurlands</c:v>
                </c:pt>
                <c:pt idx="8">
                  <c:v>Hafnir Dalvíkurbyggðar</c:v>
                </c:pt>
                <c:pt idx="9">
                  <c:v>Hafnir Fjallabyggðar</c:v>
                </c:pt>
                <c:pt idx="10">
                  <c:v>Hafnir Ísafjarðarbæjar</c:v>
                </c:pt>
                <c:pt idx="11">
                  <c:v>Hafnir Langanesbyggðar</c:v>
                </c:pt>
                <c:pt idx="12">
                  <c:v>Hafnir Múlaþings</c:v>
                </c:pt>
                <c:pt idx="13">
                  <c:v>Hafnir Norðurþings</c:v>
                </c:pt>
                <c:pt idx="14">
                  <c:v>Hafnir Snæfellsbæjar</c:v>
                </c:pt>
                <c:pt idx="15">
                  <c:v>Hafnir Vesturbyggðar</c:v>
                </c:pt>
                <c:pt idx="16">
                  <c:v>Hornafjarðarhafnir</c:v>
                </c:pt>
                <c:pt idx="17">
                  <c:v>Hólmavíkurhöfn</c:v>
                </c:pt>
                <c:pt idx="18">
                  <c:v>Hvammstangahöfn</c:v>
                </c:pt>
                <c:pt idx="19">
                  <c:v>Kópavogshöfn</c:v>
                </c:pt>
                <c:pt idx="20">
                  <c:v>Reykhólahöfn</c:v>
                </c:pt>
                <c:pt idx="21">
                  <c:v>Reykjaneshöfn</c:v>
                </c:pt>
                <c:pt idx="22">
                  <c:v>Sandgerðishöfn</c:v>
                </c:pt>
                <c:pt idx="23">
                  <c:v>Skagafjarðarhafnir</c:v>
                </c:pt>
                <c:pt idx="24">
                  <c:v>Skagastrandarhöfn</c:v>
                </c:pt>
                <c:pt idx="25">
                  <c:v>Stykkishólmshöfn</c:v>
                </c:pt>
                <c:pt idx="26">
                  <c:v>Súðavíkurhöfn</c:v>
                </c:pt>
                <c:pt idx="27">
                  <c:v>Tálknafjarðarhöfn</c:v>
                </c:pt>
                <c:pt idx="28">
                  <c:v>Vestmannaeyjahöfn</c:v>
                </c:pt>
                <c:pt idx="29">
                  <c:v>Vogahöfn</c:v>
                </c:pt>
                <c:pt idx="30">
                  <c:v>Vopnafjarðarhöfn</c:v>
                </c:pt>
                <c:pt idx="31">
                  <c:v>Þorlákshöfn</c:v>
                </c:pt>
              </c:strCache>
            </c:strRef>
          </c:cat>
          <c:val>
            <c:numRef>
              <c:f>'Tafla 4'!$T$4:$T$35</c:f>
              <c:numCache>
                <c:formatCode>0%</c:formatCode>
                <c:ptCount val="32"/>
                <c:pt idx="0">
                  <c:v>0</c:v>
                </c:pt>
                <c:pt idx="1">
                  <c:v>5.501728370322128E-2</c:v>
                </c:pt>
                <c:pt idx="2">
                  <c:v>0.33857558319694991</c:v>
                </c:pt>
                <c:pt idx="3">
                  <c:v>0.35033297456651102</c:v>
                </c:pt>
                <c:pt idx="4">
                  <c:v>4.2431282364168273E-2</c:v>
                </c:pt>
                <c:pt idx="5">
                  <c:v>2.7272914606000658E-2</c:v>
                </c:pt>
                <c:pt idx="6">
                  <c:v>0.32130025212077201</c:v>
                </c:pt>
                <c:pt idx="7">
                  <c:v>0.2342454713864244</c:v>
                </c:pt>
                <c:pt idx="8">
                  <c:v>1.6246510816468947E-2</c:v>
                </c:pt>
                <c:pt idx="9">
                  <c:v>0</c:v>
                </c:pt>
                <c:pt idx="10">
                  <c:v>0.13310064199480481</c:v>
                </c:pt>
                <c:pt idx="11">
                  <c:v>0.18352926061540439</c:v>
                </c:pt>
                <c:pt idx="12">
                  <c:v>8.2210087325176845E-2</c:v>
                </c:pt>
                <c:pt idx="13">
                  <c:v>0.23861244763857589</c:v>
                </c:pt>
                <c:pt idx="14">
                  <c:v>1.0704463719060715E-2</c:v>
                </c:pt>
                <c:pt idx="15">
                  <c:v>0.15659436056350409</c:v>
                </c:pt>
                <c:pt idx="16">
                  <c:v>0.11243364068175468</c:v>
                </c:pt>
                <c:pt idx="17">
                  <c:v>4.831199068684517E-2</c:v>
                </c:pt>
                <c:pt idx="18">
                  <c:v>0.13449672194369455</c:v>
                </c:pt>
                <c:pt idx="19">
                  <c:v>0</c:v>
                </c:pt>
                <c:pt idx="20">
                  <c:v>0</c:v>
                </c:pt>
                <c:pt idx="21">
                  <c:v>0.37673782757820989</c:v>
                </c:pt>
                <c:pt idx="22">
                  <c:v>5.2949086698292928E-3</c:v>
                </c:pt>
                <c:pt idx="23">
                  <c:v>7.7099442794076309E-2</c:v>
                </c:pt>
                <c:pt idx="24">
                  <c:v>5.2392679511323575E-3</c:v>
                </c:pt>
                <c:pt idx="25">
                  <c:v>3.7656604223839638E-2</c:v>
                </c:pt>
                <c:pt idx="26">
                  <c:v>0</c:v>
                </c:pt>
                <c:pt idx="27">
                  <c:v>0</c:v>
                </c:pt>
                <c:pt idx="28">
                  <c:v>9.1275226355405262E-2</c:v>
                </c:pt>
                <c:pt idx="29">
                  <c:v>0</c:v>
                </c:pt>
                <c:pt idx="30">
                  <c:v>0.21650827417701421</c:v>
                </c:pt>
                <c:pt idx="31">
                  <c:v>0.33629192915582745</c:v>
                </c:pt>
              </c:numCache>
            </c:numRef>
          </c:val>
          <c:extLst>
            <c:ext xmlns:c16="http://schemas.microsoft.com/office/drawing/2014/chart" uri="{C3380CC4-5D6E-409C-BE32-E72D297353CC}">
              <c16:uniqueId val="{00000001-D7E0-6F47-A379-D9E0A35EE046}"/>
            </c:ext>
          </c:extLst>
        </c:ser>
        <c:ser>
          <c:idx val="2"/>
          <c:order val="2"/>
          <c:tx>
            <c:strRef>
              <c:f>'Tafla 4'!$U$3</c:f>
              <c:strCache>
                <c:ptCount val="1"/>
                <c:pt idx="0">
                  <c:v>Skemmtiferðaskip</c:v>
                </c:pt>
              </c:strCache>
            </c:strRef>
          </c:tx>
          <c:spPr>
            <a:solidFill>
              <a:schemeClr val="accent3"/>
            </a:solidFill>
            <a:ln>
              <a:noFill/>
            </a:ln>
            <a:effectLst/>
          </c:spPr>
          <c:invertIfNegative val="0"/>
          <c:cat>
            <c:strRef>
              <c:f>'Tafla 4'!$R$4:$R$35</c:f>
              <c:strCache>
                <c:ptCount val="32"/>
                <c:pt idx="0">
                  <c:v>Blönduós</c:v>
                </c:pt>
                <c:pt idx="1">
                  <c:v>Bolungarvíkurhöfn</c:v>
                </c:pt>
                <c:pt idx="2">
                  <c:v>Faxaflóahafnir</c:v>
                </c:pt>
                <c:pt idx="3">
                  <c:v>Fjarðabyggðarhafnir</c:v>
                </c:pt>
                <c:pt idx="4">
                  <c:v>Grindavíkurhöfn</c:v>
                </c:pt>
                <c:pt idx="5">
                  <c:v>Grundafjarðarhöfn</c:v>
                </c:pt>
                <c:pt idx="6">
                  <c:v>Hafnarfjarðarhöfn</c:v>
                </c:pt>
                <c:pt idx="7">
                  <c:v>Hafnasamlag Norðurlands</c:v>
                </c:pt>
                <c:pt idx="8">
                  <c:v>Hafnir Dalvíkurbyggðar</c:v>
                </c:pt>
                <c:pt idx="9">
                  <c:v>Hafnir Fjallabyggðar</c:v>
                </c:pt>
                <c:pt idx="10">
                  <c:v>Hafnir Ísafjarðarbæjar</c:v>
                </c:pt>
                <c:pt idx="11">
                  <c:v>Hafnir Langanesbyggðar</c:v>
                </c:pt>
                <c:pt idx="12">
                  <c:v>Hafnir Múlaþings</c:v>
                </c:pt>
                <c:pt idx="13">
                  <c:v>Hafnir Norðurþings</c:v>
                </c:pt>
                <c:pt idx="14">
                  <c:v>Hafnir Snæfellsbæjar</c:v>
                </c:pt>
                <c:pt idx="15">
                  <c:v>Hafnir Vesturbyggðar</c:v>
                </c:pt>
                <c:pt idx="16">
                  <c:v>Hornafjarðarhafnir</c:v>
                </c:pt>
                <c:pt idx="17">
                  <c:v>Hólmavíkurhöfn</c:v>
                </c:pt>
                <c:pt idx="18">
                  <c:v>Hvammstangahöfn</c:v>
                </c:pt>
                <c:pt idx="19">
                  <c:v>Kópavogshöfn</c:v>
                </c:pt>
                <c:pt idx="20">
                  <c:v>Reykhólahöfn</c:v>
                </c:pt>
                <c:pt idx="21">
                  <c:v>Reykjaneshöfn</c:v>
                </c:pt>
                <c:pt idx="22">
                  <c:v>Sandgerðishöfn</c:v>
                </c:pt>
                <c:pt idx="23">
                  <c:v>Skagafjarðarhafnir</c:v>
                </c:pt>
                <c:pt idx="24">
                  <c:v>Skagastrandarhöfn</c:v>
                </c:pt>
                <c:pt idx="25">
                  <c:v>Stykkishólmshöfn</c:v>
                </c:pt>
                <c:pt idx="26">
                  <c:v>Súðavíkurhöfn</c:v>
                </c:pt>
                <c:pt idx="27">
                  <c:v>Tálknafjarðarhöfn</c:v>
                </c:pt>
                <c:pt idx="28">
                  <c:v>Vestmannaeyjahöfn</c:v>
                </c:pt>
                <c:pt idx="29">
                  <c:v>Vogahöfn</c:v>
                </c:pt>
                <c:pt idx="30">
                  <c:v>Vopnafjarðarhöfn</c:v>
                </c:pt>
                <c:pt idx="31">
                  <c:v>Þorlákshöfn</c:v>
                </c:pt>
              </c:strCache>
            </c:strRef>
          </c:cat>
          <c:val>
            <c:numRef>
              <c:f>'Tafla 4'!$U$4:$U$35</c:f>
              <c:numCache>
                <c:formatCode>0.0%</c:formatCode>
                <c:ptCount val="32"/>
                <c:pt idx="0">
                  <c:v>0</c:v>
                </c:pt>
                <c:pt idx="1">
                  <c:v>0</c:v>
                </c:pt>
                <c:pt idx="2">
                  <c:v>3.2143832676474033E-3</c:v>
                </c:pt>
                <c:pt idx="3">
                  <c:v>0</c:v>
                </c:pt>
                <c:pt idx="4">
                  <c:v>0</c:v>
                </c:pt>
                <c:pt idx="5">
                  <c:v>0</c:v>
                </c:pt>
                <c:pt idx="6">
                  <c:v>2.3425855702585334E-3</c:v>
                </c:pt>
                <c:pt idx="7">
                  <c:v>2.5733405399220488E-3</c:v>
                </c:pt>
                <c:pt idx="8">
                  <c:v>0</c:v>
                </c:pt>
                <c:pt idx="9">
                  <c:v>0</c:v>
                </c:pt>
                <c:pt idx="10">
                  <c:v>0</c:v>
                </c:pt>
                <c:pt idx="11">
                  <c:v>0</c:v>
                </c:pt>
                <c:pt idx="12">
                  <c:v>0.12040813191708333</c:v>
                </c:pt>
                <c:pt idx="13">
                  <c:v>2.030168300952149E-5</c:v>
                </c:pt>
                <c:pt idx="14">
                  <c:v>3.5328961286228053E-3</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numCache>
            </c:numRef>
          </c:val>
          <c:extLst>
            <c:ext xmlns:c16="http://schemas.microsoft.com/office/drawing/2014/chart" uri="{C3380CC4-5D6E-409C-BE32-E72D297353CC}">
              <c16:uniqueId val="{00000002-D7E0-6F47-A379-D9E0A35EE046}"/>
            </c:ext>
          </c:extLst>
        </c:ser>
        <c:ser>
          <c:idx val="3"/>
          <c:order val="3"/>
          <c:tx>
            <c:strRef>
              <c:f>'Tafla 4'!$V$3</c:f>
              <c:strCache>
                <c:ptCount val="1"/>
                <c:pt idx="0">
                  <c:v>Annað</c:v>
                </c:pt>
              </c:strCache>
            </c:strRef>
          </c:tx>
          <c:spPr>
            <a:solidFill>
              <a:schemeClr val="accent4"/>
            </a:solidFill>
            <a:ln>
              <a:noFill/>
            </a:ln>
            <a:effectLst/>
          </c:spPr>
          <c:invertIfNegative val="0"/>
          <c:cat>
            <c:strRef>
              <c:f>'Tafla 4'!$R$4:$R$35</c:f>
              <c:strCache>
                <c:ptCount val="32"/>
                <c:pt idx="0">
                  <c:v>Blönduós</c:v>
                </c:pt>
                <c:pt idx="1">
                  <c:v>Bolungarvíkurhöfn</c:v>
                </c:pt>
                <c:pt idx="2">
                  <c:v>Faxaflóahafnir</c:v>
                </c:pt>
                <c:pt idx="3">
                  <c:v>Fjarðabyggðarhafnir</c:v>
                </c:pt>
                <c:pt idx="4">
                  <c:v>Grindavíkurhöfn</c:v>
                </c:pt>
                <c:pt idx="5">
                  <c:v>Grundafjarðarhöfn</c:v>
                </c:pt>
                <c:pt idx="6">
                  <c:v>Hafnarfjarðarhöfn</c:v>
                </c:pt>
                <c:pt idx="7">
                  <c:v>Hafnasamlag Norðurlands</c:v>
                </c:pt>
                <c:pt idx="8">
                  <c:v>Hafnir Dalvíkurbyggðar</c:v>
                </c:pt>
                <c:pt idx="9">
                  <c:v>Hafnir Fjallabyggðar</c:v>
                </c:pt>
                <c:pt idx="10">
                  <c:v>Hafnir Ísafjarðarbæjar</c:v>
                </c:pt>
                <c:pt idx="11">
                  <c:v>Hafnir Langanesbyggðar</c:v>
                </c:pt>
                <c:pt idx="12">
                  <c:v>Hafnir Múlaþings</c:v>
                </c:pt>
                <c:pt idx="13">
                  <c:v>Hafnir Norðurþings</c:v>
                </c:pt>
                <c:pt idx="14">
                  <c:v>Hafnir Snæfellsbæjar</c:v>
                </c:pt>
                <c:pt idx="15">
                  <c:v>Hafnir Vesturbyggðar</c:v>
                </c:pt>
                <c:pt idx="16">
                  <c:v>Hornafjarðarhafnir</c:v>
                </c:pt>
                <c:pt idx="17">
                  <c:v>Hólmavíkurhöfn</c:v>
                </c:pt>
                <c:pt idx="18">
                  <c:v>Hvammstangahöfn</c:v>
                </c:pt>
                <c:pt idx="19">
                  <c:v>Kópavogshöfn</c:v>
                </c:pt>
                <c:pt idx="20">
                  <c:v>Reykhólahöfn</c:v>
                </c:pt>
                <c:pt idx="21">
                  <c:v>Reykjaneshöfn</c:v>
                </c:pt>
                <c:pt idx="22">
                  <c:v>Sandgerðishöfn</c:v>
                </c:pt>
                <c:pt idx="23">
                  <c:v>Skagafjarðarhafnir</c:v>
                </c:pt>
                <c:pt idx="24">
                  <c:v>Skagastrandarhöfn</c:v>
                </c:pt>
                <c:pt idx="25">
                  <c:v>Stykkishólmshöfn</c:v>
                </c:pt>
                <c:pt idx="26">
                  <c:v>Súðavíkurhöfn</c:v>
                </c:pt>
                <c:pt idx="27">
                  <c:v>Tálknafjarðarhöfn</c:v>
                </c:pt>
                <c:pt idx="28">
                  <c:v>Vestmannaeyjahöfn</c:v>
                </c:pt>
                <c:pt idx="29">
                  <c:v>Vogahöfn</c:v>
                </c:pt>
                <c:pt idx="30">
                  <c:v>Vopnafjarðarhöfn</c:v>
                </c:pt>
                <c:pt idx="31">
                  <c:v>Þorlákshöfn</c:v>
                </c:pt>
              </c:strCache>
            </c:strRef>
          </c:cat>
          <c:val>
            <c:numRef>
              <c:f>'Tafla 4'!$V$4:$V$35</c:f>
              <c:numCache>
                <c:formatCode>0%</c:formatCode>
                <c:ptCount val="32"/>
                <c:pt idx="0">
                  <c:v>1</c:v>
                </c:pt>
                <c:pt idx="1">
                  <c:v>0.22462802464806372</c:v>
                </c:pt>
                <c:pt idx="2">
                  <c:v>0.61148713787618303</c:v>
                </c:pt>
                <c:pt idx="3">
                  <c:v>0.41592698498268682</c:v>
                </c:pt>
                <c:pt idx="4">
                  <c:v>0.35119913643403577</c:v>
                </c:pt>
                <c:pt idx="5">
                  <c:v>0.31840380811078139</c:v>
                </c:pt>
                <c:pt idx="6">
                  <c:v>0.55333774520282397</c:v>
                </c:pt>
                <c:pt idx="7">
                  <c:v>0.61840901996209219</c:v>
                </c:pt>
                <c:pt idx="8">
                  <c:v>0.44068387997208652</c:v>
                </c:pt>
                <c:pt idx="9">
                  <c:v>0.25535763035763037</c:v>
                </c:pt>
                <c:pt idx="10">
                  <c:v>0.48097120220368866</c:v>
                </c:pt>
                <c:pt idx="11">
                  <c:v>0.37968137727243528</c:v>
                </c:pt>
                <c:pt idx="12">
                  <c:v>0.35827131479305391</c:v>
                </c:pt>
                <c:pt idx="13">
                  <c:v>0.5762768066806071</c:v>
                </c:pt>
                <c:pt idx="14">
                  <c:v>0.3751427966998096</c:v>
                </c:pt>
                <c:pt idx="15">
                  <c:v>0.28645084723412673</c:v>
                </c:pt>
                <c:pt idx="16">
                  <c:v>0.42171928844183665</c:v>
                </c:pt>
                <c:pt idx="17">
                  <c:v>0.53599146294140476</c:v>
                </c:pt>
                <c:pt idx="18">
                  <c:v>0.74874662553027382</c:v>
                </c:pt>
                <c:pt idx="19">
                  <c:v>1</c:v>
                </c:pt>
                <c:pt idx="20">
                  <c:v>1</c:v>
                </c:pt>
                <c:pt idx="21">
                  <c:v>0.5263283166721594</c:v>
                </c:pt>
                <c:pt idx="22">
                  <c:v>0.56963692054835458</c:v>
                </c:pt>
                <c:pt idx="23">
                  <c:v>0.44164218671634303</c:v>
                </c:pt>
                <c:pt idx="24">
                  <c:v>0.48261625380269446</c:v>
                </c:pt>
                <c:pt idx="25">
                  <c:v>0.75611502207373826</c:v>
                </c:pt>
                <c:pt idx="26">
                  <c:v>0.66322797252887444</c:v>
                </c:pt>
                <c:pt idx="27">
                  <c:v>1</c:v>
                </c:pt>
                <c:pt idx="28">
                  <c:v>0.55690847605541616</c:v>
                </c:pt>
                <c:pt idx="29">
                  <c:v>1</c:v>
                </c:pt>
                <c:pt idx="30">
                  <c:v>0.28411990041698459</c:v>
                </c:pt>
                <c:pt idx="31">
                  <c:v>0.4370010343619849</c:v>
                </c:pt>
              </c:numCache>
            </c:numRef>
          </c:val>
          <c:extLst>
            <c:ext xmlns:c16="http://schemas.microsoft.com/office/drawing/2014/chart" uri="{C3380CC4-5D6E-409C-BE32-E72D297353CC}">
              <c16:uniqueId val="{00000003-D7E0-6F47-A379-D9E0A35EE046}"/>
            </c:ext>
          </c:extLst>
        </c:ser>
        <c:dLbls>
          <c:showLegendKey val="0"/>
          <c:showVal val="0"/>
          <c:showCatName val="0"/>
          <c:showSerName val="0"/>
          <c:showPercent val="0"/>
          <c:showBubbleSize val="0"/>
        </c:dLbls>
        <c:gapWidth val="150"/>
        <c:overlap val="100"/>
        <c:axId val="1638337296"/>
        <c:axId val="1638736736"/>
      </c:barChart>
      <c:catAx>
        <c:axId val="163833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638736736"/>
        <c:crosses val="autoZero"/>
        <c:auto val="1"/>
        <c:lblAlgn val="ctr"/>
        <c:lblOffset val="100"/>
        <c:noMultiLvlLbl val="0"/>
      </c:catAx>
      <c:valAx>
        <c:axId val="16387367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63833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2"/>
              </a:solidFill>
              <a:round/>
            </a:ln>
            <a:effectLst/>
          </c:spPr>
          <c:marker>
            <c:symbol val="none"/>
          </c:marker>
          <c:cat>
            <c:strRef>
              <c:f>'Mynd 6'!$B$5:$B$12</c:f>
              <c:strCache>
                <c:ptCount val="8"/>
                <c:pt idx="0">
                  <c:v>Vopnafjarðarhöfn</c:v>
                </c:pt>
                <c:pt idx="1">
                  <c:v>Vogahöfn</c:v>
                </c:pt>
                <c:pt idx="2">
                  <c:v>Grindavíkurhöfn</c:v>
                </c:pt>
                <c:pt idx="3">
                  <c:v>Hafnir Dalvíkurbyggðar</c:v>
                </c:pt>
                <c:pt idx="4">
                  <c:v>Sandgerðishöfn</c:v>
                </c:pt>
                <c:pt idx="5">
                  <c:v>Súðavíkurhöfn</c:v>
                </c:pt>
                <c:pt idx="6">
                  <c:v>Kópavogshöfn</c:v>
                </c:pt>
                <c:pt idx="7">
                  <c:v>Hólmavíkurhöfn</c:v>
                </c:pt>
              </c:strCache>
            </c:strRef>
          </c:cat>
          <c:val>
            <c:numRef>
              <c:f>'Mynd 6'!$C$5:$C$12</c:f>
              <c:numCache>
                <c:formatCode>0%</c:formatCode>
                <c:ptCount val="8"/>
                <c:pt idx="0">
                  <c:v>1.6630671877047347</c:v>
                </c:pt>
                <c:pt idx="1">
                  <c:v>2.1420578934565797</c:v>
                </c:pt>
                <c:pt idx="2">
                  <c:v>2.1710314294206912</c:v>
                </c:pt>
                <c:pt idx="3">
                  <c:v>2.4099354501046757</c:v>
                </c:pt>
                <c:pt idx="4">
                  <c:v>5.1041985730828134</c:v>
                </c:pt>
                <c:pt idx="5">
                  <c:v>5.1097369399945274</c:v>
                </c:pt>
                <c:pt idx="6">
                  <c:v>6.1187768091877679</c:v>
                </c:pt>
                <c:pt idx="7">
                  <c:v>7.0107683352735739</c:v>
                </c:pt>
              </c:numCache>
            </c:numRef>
          </c:val>
          <c:smooth val="0"/>
          <c:extLst>
            <c:ext xmlns:c16="http://schemas.microsoft.com/office/drawing/2014/chart" uri="{C3380CC4-5D6E-409C-BE32-E72D297353CC}">
              <c16:uniqueId val="{00000000-AC9A-AF48-8FA5-28CC81825C86}"/>
            </c:ext>
          </c:extLst>
        </c:ser>
        <c:dLbls>
          <c:showLegendKey val="0"/>
          <c:showVal val="0"/>
          <c:showCatName val="0"/>
          <c:showSerName val="0"/>
          <c:showPercent val="0"/>
          <c:showBubbleSize val="0"/>
        </c:dLbls>
        <c:smooth val="0"/>
        <c:axId val="691569008"/>
        <c:axId val="691570320"/>
      </c:lineChart>
      <c:catAx>
        <c:axId val="69156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691570320"/>
        <c:crosses val="autoZero"/>
        <c:auto val="1"/>
        <c:lblAlgn val="ctr"/>
        <c:lblOffset val="100"/>
        <c:noMultiLvlLbl val="0"/>
      </c:catAx>
      <c:valAx>
        <c:axId val="691570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69156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is-I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'Áhrif COVID-19'!$B$37:$D$37</c:f>
              <c:strCache>
                <c:ptCount val="3"/>
                <c:pt idx="0">
                  <c:v>Vörugjöld</c:v>
                </c:pt>
                <c:pt idx="1">
                  <c:v>Skemmtiferðaskip</c:v>
                </c:pt>
                <c:pt idx="2">
                  <c:v>Annað</c:v>
                </c:pt>
              </c:strCache>
            </c:strRef>
          </c:cat>
          <c:val>
            <c:numRef>
              <c:f>'Áhrif COVID-19'!$B$38:$D$38</c:f>
              <c:numCache>
                <c:formatCode>#,##0</c:formatCode>
                <c:ptCount val="3"/>
                <c:pt idx="0">
                  <c:v>527936</c:v>
                </c:pt>
                <c:pt idx="1">
                  <c:v>1256241</c:v>
                </c:pt>
                <c:pt idx="2">
                  <c:v>158391</c:v>
                </c:pt>
              </c:numCache>
            </c:numRef>
          </c:val>
          <c:extLst>
            <c:ext xmlns:c16="http://schemas.microsoft.com/office/drawing/2014/chart" uri="{C3380CC4-5D6E-409C-BE32-E72D297353CC}">
              <c16:uniqueId val="{00000000-DAFE-43C5-A47F-367C2E55278B}"/>
            </c:ext>
          </c:extLst>
        </c:ser>
        <c:dLbls>
          <c:showLegendKey val="0"/>
          <c:showVal val="0"/>
          <c:showCatName val="0"/>
          <c:showSerName val="0"/>
          <c:showPercent val="0"/>
          <c:showBubbleSize val="0"/>
        </c:dLbls>
        <c:gapWidth val="150"/>
        <c:overlap val="100"/>
        <c:axId val="1492171407"/>
        <c:axId val="1492164335"/>
      </c:barChart>
      <c:catAx>
        <c:axId val="1492171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is-IS"/>
          </a:p>
        </c:txPr>
        <c:crossAx val="1492164335"/>
        <c:crosses val="autoZero"/>
        <c:auto val="1"/>
        <c:lblAlgn val="ctr"/>
        <c:lblOffset val="100"/>
        <c:noMultiLvlLbl val="0"/>
      </c:catAx>
      <c:valAx>
        <c:axId val="149216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1492171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2476568354077"/>
          <c:y val="0.1084322770280418"/>
          <c:w val="0.80075574855468645"/>
          <c:h val="0.76810288713910757"/>
        </c:manualLayout>
      </c:layout>
      <c:barChart>
        <c:barDir val="col"/>
        <c:grouping val="clustered"/>
        <c:varyColors val="0"/>
        <c:ser>
          <c:idx val="0"/>
          <c:order val="0"/>
          <c:tx>
            <c:strRef>
              <c:f>'Tafla 6 - Aflagjöld'!$AF$29</c:f>
              <c:strCache>
                <c:ptCount val="1"/>
                <c:pt idx="0">
                  <c:v>Aflaverðmæti</c:v>
                </c:pt>
              </c:strCache>
            </c:strRef>
          </c:tx>
          <c:spPr>
            <a:solidFill>
              <a:schemeClr val="accent1"/>
            </a:solidFill>
            <a:ln>
              <a:noFill/>
            </a:ln>
            <a:effectLst/>
          </c:spPr>
          <c:invertIfNegative val="0"/>
          <c:cat>
            <c:numRef>
              <c:f>'Tafla 6 - Aflagjöld'!$AG$28:$AP$28</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'Tafla 6 - Aflagjöld'!$AG$29:$AP$29</c:f>
              <c:numCache>
                <c:formatCode>#,##0</c:formatCode>
                <c:ptCount val="10"/>
                <c:pt idx="0">
                  <c:v>186185595.70302999</c:v>
                </c:pt>
                <c:pt idx="1">
                  <c:v>187941551.11037999</c:v>
                </c:pt>
                <c:pt idx="2">
                  <c:v>175053503.08652401</c:v>
                </c:pt>
                <c:pt idx="3">
                  <c:v>155256933.599354</c:v>
                </c:pt>
                <c:pt idx="4">
                  <c:v>169608488.49428901</c:v>
                </c:pt>
                <c:pt idx="5">
                  <c:v>146988453.68577501</c:v>
                </c:pt>
                <c:pt idx="6">
                  <c:v>120420968.267968</c:v>
                </c:pt>
                <c:pt idx="7">
                  <c:v>134846082.113794</c:v>
                </c:pt>
                <c:pt idx="8">
                  <c:v>150153956.67653999</c:v>
                </c:pt>
                <c:pt idx="9">
                  <c:v>148341364.69100001</c:v>
                </c:pt>
              </c:numCache>
            </c:numRef>
          </c:val>
          <c:extLst>
            <c:ext xmlns:c16="http://schemas.microsoft.com/office/drawing/2014/chart" uri="{C3380CC4-5D6E-409C-BE32-E72D297353CC}">
              <c16:uniqueId val="{00000000-55DF-F84C-BFF2-62C0FD3D01DC}"/>
            </c:ext>
          </c:extLst>
        </c:ser>
        <c:dLbls>
          <c:showLegendKey val="0"/>
          <c:showVal val="0"/>
          <c:showCatName val="0"/>
          <c:showSerName val="0"/>
          <c:showPercent val="0"/>
          <c:showBubbleSize val="0"/>
        </c:dLbls>
        <c:gapWidth val="150"/>
        <c:axId val="1687479104"/>
        <c:axId val="1688191168"/>
      </c:barChart>
      <c:lineChart>
        <c:grouping val="standard"/>
        <c:varyColors val="0"/>
        <c:ser>
          <c:idx val="1"/>
          <c:order val="1"/>
          <c:tx>
            <c:strRef>
              <c:f>'Tafla 6 - Aflagjöld'!$AF$30</c:f>
              <c:strCache>
                <c:ptCount val="1"/>
                <c:pt idx="0">
                  <c:v>Aflagjöld</c:v>
                </c:pt>
              </c:strCache>
            </c:strRef>
          </c:tx>
          <c:spPr>
            <a:ln w="28575" cap="rnd">
              <a:solidFill>
                <a:schemeClr val="accent2"/>
              </a:solidFill>
              <a:round/>
            </a:ln>
            <a:effectLst/>
          </c:spPr>
          <c:marker>
            <c:symbol val="none"/>
          </c:marker>
          <c:cat>
            <c:numRef>
              <c:f>'Tafla 6 - Aflagjöld'!$AG$28:$AP$28</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'Tafla 6 - Aflagjöld'!$AG$30:$AP$30</c:f>
              <c:numCache>
                <c:formatCode>General</c:formatCode>
                <c:ptCount val="10"/>
                <c:pt idx="0">
                  <c:v>2306</c:v>
                </c:pt>
                <c:pt idx="1">
                  <c:v>2264</c:v>
                </c:pt>
                <c:pt idx="2">
                  <c:v>2187</c:v>
                </c:pt>
                <c:pt idx="3">
                  <c:v>2040</c:v>
                </c:pt>
                <c:pt idx="4">
                  <c:v>2222</c:v>
                </c:pt>
                <c:pt idx="5">
                  <c:v>2098</c:v>
                </c:pt>
                <c:pt idx="6">
                  <c:v>1735</c:v>
                </c:pt>
                <c:pt idx="7">
                  <c:v>1938</c:v>
                </c:pt>
                <c:pt idx="8">
                  <c:v>2036</c:v>
                </c:pt>
                <c:pt idx="9">
                  <c:v>2097</c:v>
                </c:pt>
              </c:numCache>
            </c:numRef>
          </c:val>
          <c:smooth val="0"/>
          <c:extLst>
            <c:ext xmlns:c16="http://schemas.microsoft.com/office/drawing/2014/chart" uri="{C3380CC4-5D6E-409C-BE32-E72D297353CC}">
              <c16:uniqueId val="{00000001-55DF-F84C-BFF2-62C0FD3D01DC}"/>
            </c:ext>
          </c:extLst>
        </c:ser>
        <c:dLbls>
          <c:showLegendKey val="0"/>
          <c:showVal val="0"/>
          <c:showCatName val="0"/>
          <c:showSerName val="0"/>
          <c:showPercent val="0"/>
          <c:showBubbleSize val="0"/>
        </c:dLbls>
        <c:marker val="1"/>
        <c:smooth val="0"/>
        <c:axId val="1651933776"/>
        <c:axId val="1651932128"/>
      </c:lineChart>
      <c:catAx>
        <c:axId val="168747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688191168"/>
        <c:crosses val="autoZero"/>
        <c:auto val="1"/>
        <c:lblAlgn val="ctr"/>
        <c:lblOffset val="100"/>
        <c:noMultiLvlLbl val="0"/>
      </c:catAx>
      <c:valAx>
        <c:axId val="1688191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Aflaverðmæti</a:t>
                </a:r>
                <a:r>
                  <a:rPr lang="en-GB" baseline="0"/>
                  <a:t> á verðlagi 2020</a:t>
                </a:r>
              </a:p>
              <a:p>
                <a:pPr>
                  <a:defRPr/>
                </a:pP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s-I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687479104"/>
        <c:crosses val="autoZero"/>
        <c:crossBetween val="between"/>
      </c:valAx>
      <c:valAx>
        <c:axId val="165193212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Aflagjöld</a:t>
                </a:r>
                <a:r>
                  <a:rPr lang="en-GB" baseline="0"/>
                  <a:t> á verðlagi 2020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s-I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651933776"/>
        <c:crosses val="max"/>
        <c:crossBetween val="between"/>
      </c:valAx>
      <c:catAx>
        <c:axId val="1651933776"/>
        <c:scaling>
          <c:orientation val="minMax"/>
        </c:scaling>
        <c:delete val="1"/>
        <c:axPos val="b"/>
        <c:numFmt formatCode="General" sourceLinked="1"/>
        <c:majorTickMark val="out"/>
        <c:minorTickMark val="none"/>
        <c:tickLblPos val="nextTo"/>
        <c:crossAx val="16519321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29411764705883E-2"/>
          <c:y val="7.1588366890380312E-2"/>
          <c:w val="0.90258823529411769"/>
          <c:h val="0.74469692966231571"/>
        </c:manualLayout>
      </c:layout>
      <c:barChart>
        <c:barDir val="col"/>
        <c:grouping val="stacked"/>
        <c:varyColors val="0"/>
        <c:ser>
          <c:idx val="0"/>
          <c:order val="0"/>
          <c:tx>
            <c:strRef>
              <c:f>'Mynd 4'!$A$35</c:f>
              <c:strCache>
                <c:ptCount val="1"/>
                <c:pt idx="0">
                  <c:v>% af tekjum</c:v>
                </c:pt>
              </c:strCache>
            </c:strRef>
          </c:tx>
          <c:spPr>
            <a:solidFill>
              <a:schemeClr val="accent1"/>
            </a:solidFill>
            <a:ln>
              <a:noFill/>
            </a:ln>
            <a:effectLst/>
          </c:spPr>
          <c:invertIfNegative val="0"/>
          <c:cat>
            <c:strRef>
              <c:f>'Mynd 4'!$B$33:$F$33</c:f>
              <c:strCache>
                <c:ptCount val="5"/>
                <c:pt idx="0">
                  <c:v>2016</c:v>
                </c:pt>
                <c:pt idx="1">
                  <c:v>2017</c:v>
                </c:pt>
                <c:pt idx="2">
                  <c:v>2018</c:v>
                </c:pt>
                <c:pt idx="3">
                  <c:v>2019</c:v>
                </c:pt>
                <c:pt idx="4">
                  <c:v>2020</c:v>
                </c:pt>
              </c:strCache>
            </c:strRef>
          </c:cat>
          <c:val>
            <c:numRef>
              <c:f>'Mynd 4'!$B$35:$F$35</c:f>
              <c:numCache>
                <c:formatCode>0%</c:formatCode>
                <c:ptCount val="5"/>
                <c:pt idx="0">
                  <c:v>0.39300000000000002</c:v>
                </c:pt>
                <c:pt idx="1">
                  <c:v>0.34799999999999998</c:v>
                </c:pt>
                <c:pt idx="2">
                  <c:v>0.443</c:v>
                </c:pt>
                <c:pt idx="3">
                  <c:v>0.41599999999999998</c:v>
                </c:pt>
                <c:pt idx="4">
                  <c:v>0.35099999999999998</c:v>
                </c:pt>
              </c:numCache>
            </c:numRef>
          </c:val>
          <c:extLst>
            <c:ext xmlns:c16="http://schemas.microsoft.com/office/drawing/2014/chart" uri="{C3380CC4-5D6E-409C-BE32-E72D297353CC}">
              <c16:uniqueId val="{00000000-F406-4040-9A06-ECD0BD5220F5}"/>
            </c:ext>
          </c:extLst>
        </c:ser>
        <c:dLbls>
          <c:showLegendKey val="0"/>
          <c:showVal val="0"/>
          <c:showCatName val="0"/>
          <c:showSerName val="0"/>
          <c:showPercent val="0"/>
          <c:showBubbleSize val="0"/>
        </c:dLbls>
        <c:gapWidth val="150"/>
        <c:overlap val="100"/>
        <c:axId val="1239717936"/>
        <c:axId val="1637835008"/>
      </c:barChart>
      <c:catAx>
        <c:axId val="123971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637835008"/>
        <c:crosses val="autoZero"/>
        <c:auto val="1"/>
        <c:lblAlgn val="ctr"/>
        <c:lblOffset val="100"/>
        <c:noMultiLvlLbl val="0"/>
      </c:catAx>
      <c:valAx>
        <c:axId val="163783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239717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32135460467683E-2"/>
          <c:y val="3.348553230850506E-2"/>
          <c:w val="0.91197050756696829"/>
          <c:h val="0.8344000867639203"/>
        </c:manualLayout>
      </c:layout>
      <c:barChart>
        <c:barDir val="col"/>
        <c:grouping val="clustered"/>
        <c:varyColors val="0"/>
        <c:ser>
          <c:idx val="0"/>
          <c:order val="0"/>
          <c:tx>
            <c:strRef>
              <c:f>'Tafla 7'!$D$10</c:f>
              <c:strCache>
                <c:ptCount val="1"/>
                <c:pt idx="0">
                  <c:v>Rekstrarniðurstaða 2020 % af tekjum</c:v>
                </c:pt>
              </c:strCache>
            </c:strRef>
          </c:tx>
          <c:spPr>
            <a:solidFill>
              <a:schemeClr val="accent1"/>
            </a:solidFill>
            <a:ln>
              <a:noFill/>
            </a:ln>
            <a:effectLst/>
          </c:spPr>
          <c:invertIfNegative val="0"/>
          <c:cat>
            <c:strRef>
              <c:f>'Tafla 7'!$C$11:$C$41</c:f>
              <c:strCache>
                <c:ptCount val="31"/>
                <c:pt idx="0">
                  <c:v>Bolungarvíkurhöfn</c:v>
                </c:pt>
                <c:pt idx="1">
                  <c:v>Faxaflóahafnir</c:v>
                </c:pt>
                <c:pt idx="2">
                  <c:v>Fjarðabyggðarhafnir</c:v>
                </c:pt>
                <c:pt idx="3">
                  <c:v>Grindavíkurhöfn</c:v>
                </c:pt>
                <c:pt idx="4">
                  <c:v>Grundafjarðarhöfn</c:v>
                </c:pt>
                <c:pt idx="5">
                  <c:v>Hafnarfjarðarhöfn</c:v>
                </c:pt>
                <c:pt idx="6">
                  <c:v>Hafnasamlag Norðurlands</c:v>
                </c:pt>
                <c:pt idx="7">
                  <c:v>Hafnir Dalvíkurbyggðar</c:v>
                </c:pt>
                <c:pt idx="8">
                  <c:v>Hafnir Fjallabyggðar</c:v>
                </c:pt>
                <c:pt idx="9">
                  <c:v>Hafnir Ísafjarðarbæjar</c:v>
                </c:pt>
                <c:pt idx="10">
                  <c:v>Hafnir Langanesbyggðar</c:v>
                </c:pt>
                <c:pt idx="11">
                  <c:v>Hafnir Múlaþings</c:v>
                </c:pt>
                <c:pt idx="12">
                  <c:v>Hafnir Norðurþings</c:v>
                </c:pt>
                <c:pt idx="13">
                  <c:v>Hafnir Snæfellsbæjar</c:v>
                </c:pt>
                <c:pt idx="14">
                  <c:v>Hafnir Vesturbyggðar</c:v>
                </c:pt>
                <c:pt idx="15">
                  <c:v>Hornafjarðarhafnir</c:v>
                </c:pt>
                <c:pt idx="16">
                  <c:v>Hólmavíkurhöfn</c:v>
                </c:pt>
                <c:pt idx="17">
                  <c:v>Hvammstangahöfn</c:v>
                </c:pt>
                <c:pt idx="18">
                  <c:v>Kópavogshöfn</c:v>
                </c:pt>
                <c:pt idx="19">
                  <c:v>Reykhólahöfn</c:v>
                </c:pt>
                <c:pt idx="20">
                  <c:v>Reykjaneshöfn</c:v>
                </c:pt>
                <c:pt idx="21">
                  <c:v>Sandgerðishöfn</c:v>
                </c:pt>
                <c:pt idx="22">
                  <c:v>Skagafjarðarhafnir</c:v>
                </c:pt>
                <c:pt idx="23">
                  <c:v>Skagastrandarhöfn</c:v>
                </c:pt>
                <c:pt idx="24">
                  <c:v>Stykkishólmshöfn</c:v>
                </c:pt>
                <c:pt idx="25">
                  <c:v>Súðavíkurhöfn</c:v>
                </c:pt>
                <c:pt idx="26">
                  <c:v>Tálknafjarðarhöfn</c:v>
                </c:pt>
                <c:pt idx="27">
                  <c:v>Vestmannaeyjahöfn</c:v>
                </c:pt>
                <c:pt idx="28">
                  <c:v>Vogahöfn</c:v>
                </c:pt>
                <c:pt idx="29">
                  <c:v>Vopnafjarðarhöfn</c:v>
                </c:pt>
                <c:pt idx="30">
                  <c:v>Þorlákshöfn</c:v>
                </c:pt>
              </c:strCache>
            </c:strRef>
          </c:cat>
          <c:val>
            <c:numRef>
              <c:f>'Tafla 7'!$D$11:$D$41</c:f>
              <c:numCache>
                <c:formatCode>0%</c:formatCode>
                <c:ptCount val="31"/>
                <c:pt idx="0">
                  <c:v>0.22793447222083063</c:v>
                </c:pt>
                <c:pt idx="1">
                  <c:v>5.9216612075040344E-2</c:v>
                </c:pt>
                <c:pt idx="2">
                  <c:v>0.25781825790119522</c:v>
                </c:pt>
                <c:pt idx="3">
                  <c:v>0.23331534237574506</c:v>
                </c:pt>
                <c:pt idx="4">
                  <c:v>0.26126153972964061</c:v>
                </c:pt>
                <c:pt idx="5">
                  <c:v>0.21132318017704091</c:v>
                </c:pt>
                <c:pt idx="6">
                  <c:v>-0.25871633415658613</c:v>
                </c:pt>
                <c:pt idx="7">
                  <c:v>-0.19286461967899513</c:v>
                </c:pt>
                <c:pt idx="8">
                  <c:v>0.30122167622167623</c:v>
                </c:pt>
                <c:pt idx="9">
                  <c:v>-0.2983458875993163</c:v>
                </c:pt>
                <c:pt idx="10">
                  <c:v>3.8907089783944672E-2</c:v>
                </c:pt>
                <c:pt idx="11">
                  <c:v>0.26237490687618564</c:v>
                </c:pt>
                <c:pt idx="12">
                  <c:v>0.81448998788666249</c:v>
                </c:pt>
                <c:pt idx="13">
                  <c:v>0.31843875608208166</c:v>
                </c:pt>
                <c:pt idx="14">
                  <c:v>0.29527263137073911</c:v>
                </c:pt>
                <c:pt idx="15">
                  <c:v>0.35522647542764896</c:v>
                </c:pt>
                <c:pt idx="16">
                  <c:v>-0.54821497865735347</c:v>
                </c:pt>
                <c:pt idx="17">
                  <c:v>-0.18636714230620902</c:v>
                </c:pt>
                <c:pt idx="18">
                  <c:v>7.6394077763940776E-2</c:v>
                </c:pt>
                <c:pt idx="19">
                  <c:v>0.15004094928381825</c:v>
                </c:pt>
                <c:pt idx="20">
                  <c:v>-0.73545961648784897</c:v>
                </c:pt>
                <c:pt idx="21">
                  <c:v>-0.25844197078928693</c:v>
                </c:pt>
                <c:pt idx="22">
                  <c:v>0.31220617170319831</c:v>
                </c:pt>
                <c:pt idx="23">
                  <c:v>-0.10521995267757979</c:v>
                </c:pt>
                <c:pt idx="24">
                  <c:v>0.12676291611979476</c:v>
                </c:pt>
                <c:pt idx="25">
                  <c:v>-1.1277629447226603</c:v>
                </c:pt>
                <c:pt idx="26">
                  <c:v>0.12237980207278111</c:v>
                </c:pt>
                <c:pt idx="27">
                  <c:v>0.10235191447583725</c:v>
                </c:pt>
                <c:pt idx="28">
                  <c:v>-0.79153490634882029</c:v>
                </c:pt>
                <c:pt idx="29">
                  <c:v>0.45682552161614293</c:v>
                </c:pt>
                <c:pt idx="30">
                  <c:v>0.43700188678593477</c:v>
                </c:pt>
              </c:numCache>
            </c:numRef>
          </c:val>
          <c:extLst>
            <c:ext xmlns:c16="http://schemas.microsoft.com/office/drawing/2014/chart" uri="{C3380CC4-5D6E-409C-BE32-E72D297353CC}">
              <c16:uniqueId val="{00000000-936C-4520-97CC-118835FC3E2E}"/>
            </c:ext>
          </c:extLst>
        </c:ser>
        <c:dLbls>
          <c:showLegendKey val="0"/>
          <c:showVal val="0"/>
          <c:showCatName val="0"/>
          <c:showSerName val="0"/>
          <c:showPercent val="0"/>
          <c:showBubbleSize val="0"/>
        </c:dLbls>
        <c:gapWidth val="150"/>
        <c:axId val="1662039279"/>
        <c:axId val="1662056335"/>
      </c:barChart>
      <c:lineChart>
        <c:grouping val="standard"/>
        <c:varyColors val="0"/>
        <c:ser>
          <c:idx val="1"/>
          <c:order val="1"/>
          <c:tx>
            <c:strRef>
              <c:f>'Tafla 7'!$E$10</c:f>
              <c:strCache>
                <c:ptCount val="1"/>
                <c:pt idx="0">
                  <c:v>Rekstrarniðurstaða 2019 % af tekjum</c:v>
                </c:pt>
              </c:strCache>
            </c:strRef>
          </c:tx>
          <c:spPr>
            <a:ln w="28575" cap="rnd">
              <a:solidFill>
                <a:schemeClr val="accent2"/>
              </a:solidFill>
              <a:round/>
            </a:ln>
            <a:effectLst/>
          </c:spPr>
          <c:marker>
            <c:symbol val="none"/>
          </c:marker>
          <c:cat>
            <c:strRef>
              <c:f>'Tafla 7'!$C$11:$C$41</c:f>
              <c:strCache>
                <c:ptCount val="31"/>
                <c:pt idx="0">
                  <c:v>Bolungarvíkurhöfn</c:v>
                </c:pt>
                <c:pt idx="1">
                  <c:v>Faxaflóahafnir</c:v>
                </c:pt>
                <c:pt idx="2">
                  <c:v>Fjarðabyggðarhafnir</c:v>
                </c:pt>
                <c:pt idx="3">
                  <c:v>Grindavíkurhöfn</c:v>
                </c:pt>
                <c:pt idx="4">
                  <c:v>Grundafjarðarhöfn</c:v>
                </c:pt>
                <c:pt idx="5">
                  <c:v>Hafnarfjarðarhöfn</c:v>
                </c:pt>
                <c:pt idx="6">
                  <c:v>Hafnasamlag Norðurlands</c:v>
                </c:pt>
                <c:pt idx="7">
                  <c:v>Hafnir Dalvíkurbyggðar</c:v>
                </c:pt>
                <c:pt idx="8">
                  <c:v>Hafnir Fjallabyggðar</c:v>
                </c:pt>
                <c:pt idx="9">
                  <c:v>Hafnir Ísafjarðarbæjar</c:v>
                </c:pt>
                <c:pt idx="10">
                  <c:v>Hafnir Langanesbyggðar</c:v>
                </c:pt>
                <c:pt idx="11">
                  <c:v>Hafnir Múlaþings</c:v>
                </c:pt>
                <c:pt idx="12">
                  <c:v>Hafnir Norðurþings</c:v>
                </c:pt>
                <c:pt idx="13">
                  <c:v>Hafnir Snæfellsbæjar</c:v>
                </c:pt>
                <c:pt idx="14">
                  <c:v>Hafnir Vesturbyggðar</c:v>
                </c:pt>
                <c:pt idx="15">
                  <c:v>Hornafjarðarhafnir</c:v>
                </c:pt>
                <c:pt idx="16">
                  <c:v>Hólmavíkurhöfn</c:v>
                </c:pt>
                <c:pt idx="17">
                  <c:v>Hvammstangahöfn</c:v>
                </c:pt>
                <c:pt idx="18">
                  <c:v>Kópavogshöfn</c:v>
                </c:pt>
                <c:pt idx="19">
                  <c:v>Reykhólahöfn</c:v>
                </c:pt>
                <c:pt idx="20">
                  <c:v>Reykjaneshöfn</c:v>
                </c:pt>
                <c:pt idx="21">
                  <c:v>Sandgerðishöfn</c:v>
                </c:pt>
                <c:pt idx="22">
                  <c:v>Skagafjarðarhafnir</c:v>
                </c:pt>
                <c:pt idx="23">
                  <c:v>Skagastrandarhöfn</c:v>
                </c:pt>
                <c:pt idx="24">
                  <c:v>Stykkishólmshöfn</c:v>
                </c:pt>
                <c:pt idx="25">
                  <c:v>Súðavíkurhöfn</c:v>
                </c:pt>
                <c:pt idx="26">
                  <c:v>Tálknafjarðarhöfn</c:v>
                </c:pt>
                <c:pt idx="27">
                  <c:v>Vestmannaeyjahöfn</c:v>
                </c:pt>
                <c:pt idx="28">
                  <c:v>Vogahöfn</c:v>
                </c:pt>
                <c:pt idx="29">
                  <c:v>Vopnafjarðarhöfn</c:v>
                </c:pt>
                <c:pt idx="30">
                  <c:v>Þorlákshöfn</c:v>
                </c:pt>
              </c:strCache>
            </c:strRef>
          </c:cat>
          <c:val>
            <c:numRef>
              <c:f>'Tafla 7'!$E$11:$E$41</c:f>
              <c:numCache>
                <c:formatCode>0%</c:formatCode>
                <c:ptCount val="31"/>
                <c:pt idx="0">
                  <c:v>0.13800000000000001</c:v>
                </c:pt>
                <c:pt idx="1">
                  <c:v>0.214</c:v>
                </c:pt>
                <c:pt idx="2">
                  <c:v>0.30399999999999999</c:v>
                </c:pt>
                <c:pt idx="3">
                  <c:v>0.13300000000000001</c:v>
                </c:pt>
                <c:pt idx="4">
                  <c:v>0.42699999999999999</c:v>
                </c:pt>
                <c:pt idx="5">
                  <c:v>0.39600000000000002</c:v>
                </c:pt>
                <c:pt idx="6">
                  <c:v>0.30299999999999999</c:v>
                </c:pt>
                <c:pt idx="7">
                  <c:v>4.1000000000000002E-2</c:v>
                </c:pt>
                <c:pt idx="8">
                  <c:v>0.42899999999999999</c:v>
                </c:pt>
                <c:pt idx="9">
                  <c:v>0.26</c:v>
                </c:pt>
                <c:pt idx="10">
                  <c:v>1.7000000000000001E-2</c:v>
                </c:pt>
                <c:pt idx="11">
                  <c:v>0.42958940832125175</c:v>
                </c:pt>
                <c:pt idx="12">
                  <c:v>-9.5000000000000001E-2</c:v>
                </c:pt>
                <c:pt idx="13">
                  <c:v>0.35499999999999998</c:v>
                </c:pt>
                <c:pt idx="14">
                  <c:v>0.34100000000000003</c:v>
                </c:pt>
                <c:pt idx="15">
                  <c:v>0.27900000000000003</c:v>
                </c:pt>
                <c:pt idx="16">
                  <c:v>-0.17100000000000001</c:v>
                </c:pt>
                <c:pt idx="17">
                  <c:v>-1.371</c:v>
                </c:pt>
                <c:pt idx="18">
                  <c:v>8.0000000000000002E-3</c:v>
                </c:pt>
                <c:pt idx="19">
                  <c:v>0.41799999999999998</c:v>
                </c:pt>
                <c:pt idx="20">
                  <c:v>1E-3</c:v>
                </c:pt>
                <c:pt idx="21">
                  <c:v>-6.9000000000000006E-2</c:v>
                </c:pt>
                <c:pt idx="22">
                  <c:v>0.34</c:v>
                </c:pt>
                <c:pt idx="23">
                  <c:v>6.0000000000000001E-3</c:v>
                </c:pt>
                <c:pt idx="24">
                  <c:v>0.32500000000000001</c:v>
                </c:pt>
                <c:pt idx="25">
                  <c:v>-0.20499999999999999</c:v>
                </c:pt>
                <c:pt idx="26">
                  <c:v>5.3999999999999999E-2</c:v>
                </c:pt>
                <c:pt idx="27">
                  <c:v>0.29899999999999999</c:v>
                </c:pt>
                <c:pt idx="28">
                  <c:v>-0.52300000000000002</c:v>
                </c:pt>
                <c:pt idx="29">
                  <c:v>0.38100000000000001</c:v>
                </c:pt>
                <c:pt idx="30">
                  <c:v>0.34</c:v>
                </c:pt>
              </c:numCache>
            </c:numRef>
          </c:val>
          <c:smooth val="0"/>
          <c:extLst>
            <c:ext xmlns:c16="http://schemas.microsoft.com/office/drawing/2014/chart" uri="{C3380CC4-5D6E-409C-BE32-E72D297353CC}">
              <c16:uniqueId val="{00000001-936C-4520-97CC-118835FC3E2E}"/>
            </c:ext>
          </c:extLst>
        </c:ser>
        <c:dLbls>
          <c:showLegendKey val="0"/>
          <c:showVal val="0"/>
          <c:showCatName val="0"/>
          <c:showSerName val="0"/>
          <c:showPercent val="0"/>
          <c:showBubbleSize val="0"/>
        </c:dLbls>
        <c:marker val="1"/>
        <c:smooth val="0"/>
        <c:axId val="1662039279"/>
        <c:axId val="1662056335"/>
      </c:lineChart>
      <c:catAx>
        <c:axId val="1662039279"/>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662056335"/>
        <c:crosses val="autoZero"/>
        <c:auto val="1"/>
        <c:lblAlgn val="ctr"/>
        <c:lblOffset val="100"/>
        <c:noMultiLvlLbl val="0"/>
      </c:catAx>
      <c:valAx>
        <c:axId val="1662056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66203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Glærur!$C$2</c:f>
              <c:strCache>
                <c:ptCount val="1"/>
                <c:pt idx="0">
                  <c:v>2020</c:v>
                </c:pt>
              </c:strCache>
            </c:strRef>
          </c:tx>
          <c:spPr>
            <a:solidFill>
              <a:schemeClr val="accent1"/>
            </a:solidFill>
            <a:ln>
              <a:noFill/>
            </a:ln>
            <a:effectLst/>
          </c:spPr>
          <c:invertIfNegative val="0"/>
          <c:cat>
            <c:strRef>
              <c:f>Glærur!$B$3:$B$34</c:f>
              <c:strCache>
                <c:ptCount val="32"/>
                <c:pt idx="0">
                  <c:v>Blönduós</c:v>
                </c:pt>
                <c:pt idx="1">
                  <c:v>Bolungarvíkurhöfn</c:v>
                </c:pt>
                <c:pt idx="2">
                  <c:v>Faxaflóahafnir</c:v>
                </c:pt>
                <c:pt idx="3">
                  <c:v>Fjarðabyggðarhafnir</c:v>
                </c:pt>
                <c:pt idx="4">
                  <c:v>Grindavíkurhöfn</c:v>
                </c:pt>
                <c:pt idx="5">
                  <c:v>Grundafjarðarhöfn</c:v>
                </c:pt>
                <c:pt idx="6">
                  <c:v>Hafnarfjarðarhöfn</c:v>
                </c:pt>
                <c:pt idx="7">
                  <c:v>Hafnasamlag Norðurlands</c:v>
                </c:pt>
                <c:pt idx="8">
                  <c:v>Hafnir Dalvíkurbyggðar</c:v>
                </c:pt>
                <c:pt idx="9">
                  <c:v>Hafnir Fjallabyggðar</c:v>
                </c:pt>
                <c:pt idx="10">
                  <c:v>Hafnir Ísafjarðarbæjar</c:v>
                </c:pt>
                <c:pt idx="11">
                  <c:v>Hafnir Langanesbyggðar</c:v>
                </c:pt>
                <c:pt idx="12">
                  <c:v>Hafnir Múlaþings</c:v>
                </c:pt>
                <c:pt idx="13">
                  <c:v>Hafnir Norðurþings</c:v>
                </c:pt>
                <c:pt idx="14">
                  <c:v>Hafnir Snæfellsbæjar</c:v>
                </c:pt>
                <c:pt idx="15">
                  <c:v>Hafnir Vesturbyggðar</c:v>
                </c:pt>
                <c:pt idx="16">
                  <c:v>Hornafjarðarhafnir</c:v>
                </c:pt>
                <c:pt idx="17">
                  <c:v>Hólmavíkurhöfn</c:v>
                </c:pt>
                <c:pt idx="18">
                  <c:v>Hvammstangahöfn</c:v>
                </c:pt>
                <c:pt idx="19">
                  <c:v>Kópavogshöfn</c:v>
                </c:pt>
                <c:pt idx="20">
                  <c:v>Reykhólahöfn</c:v>
                </c:pt>
                <c:pt idx="21">
                  <c:v>Reykjaneshöfn</c:v>
                </c:pt>
                <c:pt idx="22">
                  <c:v>Sandgerðishöfn</c:v>
                </c:pt>
                <c:pt idx="23">
                  <c:v>Skagafjarðarhafnir</c:v>
                </c:pt>
                <c:pt idx="24">
                  <c:v>Skagastrandarhöfn</c:v>
                </c:pt>
                <c:pt idx="25">
                  <c:v>Stykkishólmshöfn</c:v>
                </c:pt>
                <c:pt idx="26">
                  <c:v>Súðavíkurhöfn</c:v>
                </c:pt>
                <c:pt idx="27">
                  <c:v>Tálknafjarðarhöfn</c:v>
                </c:pt>
                <c:pt idx="28">
                  <c:v>Vestmannaeyjahöfn</c:v>
                </c:pt>
                <c:pt idx="29">
                  <c:v>Vogahöfn</c:v>
                </c:pt>
                <c:pt idx="30">
                  <c:v>Vopnafjarðarhöfn</c:v>
                </c:pt>
                <c:pt idx="31">
                  <c:v>Þorlákshöfn</c:v>
                </c:pt>
              </c:strCache>
            </c:strRef>
          </c:cat>
          <c:val>
            <c:numRef>
              <c:f>Glærur!$C$3:$C$34</c:f>
              <c:numCache>
                <c:formatCode>0%</c:formatCode>
                <c:ptCount val="32"/>
                <c:pt idx="0">
                  <c:v>2</c:v>
                </c:pt>
                <c:pt idx="1">
                  <c:v>0.33042432743850508</c:v>
                </c:pt>
                <c:pt idx="2">
                  <c:v>0.40285492782198923</c:v>
                </c:pt>
                <c:pt idx="3">
                  <c:v>0.45219793372929629</c:v>
                </c:pt>
                <c:pt idx="4">
                  <c:v>0.38753695968461072</c:v>
                </c:pt>
                <c:pt idx="5">
                  <c:v>0.36088443785031321</c:v>
                </c:pt>
                <c:pt idx="6">
                  <c:v>0.41327162572510345</c:v>
                </c:pt>
                <c:pt idx="7">
                  <c:v>-1.8263502186572605E-2</c:v>
                </c:pt>
                <c:pt idx="8">
                  <c:v>9.7555390788555477E-2</c:v>
                </c:pt>
                <c:pt idx="9">
                  <c:v>0.45393802893802893</c:v>
                </c:pt>
                <c:pt idx="10">
                  <c:v>-0.17054809577431931</c:v>
                </c:pt>
                <c:pt idx="11">
                  <c:v>0.20834671634440377</c:v>
                </c:pt>
                <c:pt idx="12">
                  <c:v>0.43390705283288405</c:v>
                </c:pt>
                <c:pt idx="13">
                  <c:v>0.18550324488566769</c:v>
                </c:pt>
                <c:pt idx="14">
                  <c:v>0.43388618574148508</c:v>
                </c:pt>
                <c:pt idx="15">
                  <c:v>0.40840421089646384</c:v>
                </c:pt>
                <c:pt idx="16">
                  <c:v>0.49897240073266896</c:v>
                </c:pt>
                <c:pt idx="17">
                  <c:v>-0.2373884361660846</c:v>
                </c:pt>
                <c:pt idx="18">
                  <c:v>-0.56546471268800613</c:v>
                </c:pt>
                <c:pt idx="19">
                  <c:v>0.73673723536737235</c:v>
                </c:pt>
                <c:pt idx="20">
                  <c:v>0</c:v>
                </c:pt>
                <c:pt idx="21">
                  <c:v>-0.29608676016453672</c:v>
                </c:pt>
                <c:pt idx="22">
                  <c:v>9.1582309215195543E-2</c:v>
                </c:pt>
                <c:pt idx="23">
                  <c:v>0.38663256926494011</c:v>
                </c:pt>
                <c:pt idx="24">
                  <c:v>0.10111545704766044</c:v>
                </c:pt>
                <c:pt idx="25">
                  <c:v>0.30146760529769717</c:v>
                </c:pt>
                <c:pt idx="26">
                  <c:v>0</c:v>
                </c:pt>
                <c:pt idx="27">
                  <c:v>0</c:v>
                </c:pt>
                <c:pt idx="28">
                  <c:v>0.22292089910589155</c:v>
                </c:pt>
                <c:pt idx="29">
                  <c:v>-1.4359036730722452</c:v>
                </c:pt>
                <c:pt idx="30">
                  <c:v>0.57652553934376949</c:v>
                </c:pt>
                <c:pt idx="31">
                  <c:v>0.56767805849665132</c:v>
                </c:pt>
              </c:numCache>
            </c:numRef>
          </c:val>
          <c:extLst>
            <c:ext xmlns:c16="http://schemas.microsoft.com/office/drawing/2014/chart" uri="{C3380CC4-5D6E-409C-BE32-E72D297353CC}">
              <c16:uniqueId val="{00000000-B719-47D3-8132-959F5D6D64B8}"/>
            </c:ext>
          </c:extLst>
        </c:ser>
        <c:dLbls>
          <c:showLegendKey val="0"/>
          <c:showVal val="0"/>
          <c:showCatName val="0"/>
          <c:showSerName val="0"/>
          <c:showPercent val="0"/>
          <c:showBubbleSize val="0"/>
        </c:dLbls>
        <c:gapWidth val="150"/>
        <c:axId val="1637559007"/>
        <c:axId val="1637559423"/>
      </c:barChart>
      <c:lineChart>
        <c:grouping val="standard"/>
        <c:varyColors val="0"/>
        <c:ser>
          <c:idx val="1"/>
          <c:order val="1"/>
          <c:tx>
            <c:strRef>
              <c:f>Glærur!$D$2</c:f>
              <c:strCache>
                <c:ptCount val="1"/>
                <c:pt idx="0">
                  <c:v>2019</c:v>
                </c:pt>
              </c:strCache>
            </c:strRef>
          </c:tx>
          <c:spPr>
            <a:ln w="28575" cap="rnd">
              <a:solidFill>
                <a:schemeClr val="accent2"/>
              </a:solidFill>
              <a:round/>
            </a:ln>
            <a:effectLst/>
          </c:spPr>
          <c:marker>
            <c:symbol val="none"/>
          </c:marker>
          <c:cat>
            <c:strRef>
              <c:f>Glærur!$B$3:$B$34</c:f>
              <c:strCache>
                <c:ptCount val="32"/>
                <c:pt idx="0">
                  <c:v>Blönduós</c:v>
                </c:pt>
                <c:pt idx="1">
                  <c:v>Bolungarvíkurhöfn</c:v>
                </c:pt>
                <c:pt idx="2">
                  <c:v>Faxaflóahafnir</c:v>
                </c:pt>
                <c:pt idx="3">
                  <c:v>Fjarðabyggðarhafnir</c:v>
                </c:pt>
                <c:pt idx="4">
                  <c:v>Grindavíkurhöfn</c:v>
                </c:pt>
                <c:pt idx="5">
                  <c:v>Grundafjarðarhöfn</c:v>
                </c:pt>
                <c:pt idx="6">
                  <c:v>Hafnarfjarðarhöfn</c:v>
                </c:pt>
                <c:pt idx="7">
                  <c:v>Hafnasamlag Norðurlands</c:v>
                </c:pt>
                <c:pt idx="8">
                  <c:v>Hafnir Dalvíkurbyggðar</c:v>
                </c:pt>
                <c:pt idx="9">
                  <c:v>Hafnir Fjallabyggðar</c:v>
                </c:pt>
                <c:pt idx="10">
                  <c:v>Hafnir Ísafjarðarbæjar</c:v>
                </c:pt>
                <c:pt idx="11">
                  <c:v>Hafnir Langanesbyggðar</c:v>
                </c:pt>
                <c:pt idx="12">
                  <c:v>Hafnir Múlaþings</c:v>
                </c:pt>
                <c:pt idx="13">
                  <c:v>Hafnir Norðurþings</c:v>
                </c:pt>
                <c:pt idx="14">
                  <c:v>Hafnir Snæfellsbæjar</c:v>
                </c:pt>
                <c:pt idx="15">
                  <c:v>Hafnir Vesturbyggðar</c:v>
                </c:pt>
                <c:pt idx="16">
                  <c:v>Hornafjarðarhafnir</c:v>
                </c:pt>
                <c:pt idx="17">
                  <c:v>Hólmavíkurhöfn</c:v>
                </c:pt>
                <c:pt idx="18">
                  <c:v>Hvammstangahöfn</c:v>
                </c:pt>
                <c:pt idx="19">
                  <c:v>Kópavogshöfn</c:v>
                </c:pt>
                <c:pt idx="20">
                  <c:v>Reykhólahöfn</c:v>
                </c:pt>
                <c:pt idx="21">
                  <c:v>Reykjaneshöfn</c:v>
                </c:pt>
                <c:pt idx="22">
                  <c:v>Sandgerðishöfn</c:v>
                </c:pt>
                <c:pt idx="23">
                  <c:v>Skagafjarðarhafnir</c:v>
                </c:pt>
                <c:pt idx="24">
                  <c:v>Skagastrandarhöfn</c:v>
                </c:pt>
                <c:pt idx="25">
                  <c:v>Stykkishólmshöfn</c:v>
                </c:pt>
                <c:pt idx="26">
                  <c:v>Súðavíkurhöfn</c:v>
                </c:pt>
                <c:pt idx="27">
                  <c:v>Tálknafjarðarhöfn</c:v>
                </c:pt>
                <c:pt idx="28">
                  <c:v>Vestmannaeyjahöfn</c:v>
                </c:pt>
                <c:pt idx="29">
                  <c:v>Vogahöfn</c:v>
                </c:pt>
                <c:pt idx="30">
                  <c:v>Vopnafjarðarhöfn</c:v>
                </c:pt>
                <c:pt idx="31">
                  <c:v>Þorlákshöfn</c:v>
                </c:pt>
              </c:strCache>
            </c:strRef>
          </c:cat>
          <c:val>
            <c:numRef>
              <c:f>Glærur!$D$3:$D$34</c:f>
              <c:numCache>
                <c:formatCode>0%</c:formatCode>
                <c:ptCount val="32"/>
                <c:pt idx="1">
                  <c:v>0.23599999999999999</c:v>
                </c:pt>
                <c:pt idx="2">
                  <c:v>0.39400000000000002</c:v>
                </c:pt>
                <c:pt idx="3">
                  <c:v>0.495</c:v>
                </c:pt>
                <c:pt idx="4">
                  <c:v>0.31</c:v>
                </c:pt>
                <c:pt idx="5">
                  <c:v>0.495</c:v>
                </c:pt>
                <c:pt idx="6">
                  <c:v>0.54700000000000004</c:v>
                </c:pt>
                <c:pt idx="7">
                  <c:v>0.41899999999999998</c:v>
                </c:pt>
                <c:pt idx="8">
                  <c:v>0.107</c:v>
                </c:pt>
                <c:pt idx="9">
                  <c:v>0.55600000000000005</c:v>
                </c:pt>
                <c:pt idx="10">
                  <c:v>0.33200000000000002</c:v>
                </c:pt>
                <c:pt idx="11">
                  <c:v>0.21199999999999999</c:v>
                </c:pt>
                <c:pt idx="12">
                  <c:v>0.55000000000000004</c:v>
                </c:pt>
                <c:pt idx="13">
                  <c:v>0.38100000000000001</c:v>
                </c:pt>
                <c:pt idx="14">
                  <c:v>0.45800000000000002</c:v>
                </c:pt>
                <c:pt idx="15">
                  <c:v>0.45</c:v>
                </c:pt>
                <c:pt idx="16">
                  <c:v>0.42899999999999999</c:v>
                </c:pt>
                <c:pt idx="17">
                  <c:v>-4.0000000000000001E-3</c:v>
                </c:pt>
                <c:pt idx="18">
                  <c:v>-1.1080000000000001</c:v>
                </c:pt>
                <c:pt idx="19">
                  <c:v>0.57499999999999996</c:v>
                </c:pt>
                <c:pt idx="20">
                  <c:v>0.48199999999999998</c:v>
                </c:pt>
                <c:pt idx="21">
                  <c:v>0.24199999999999999</c:v>
                </c:pt>
                <c:pt idx="22">
                  <c:v>0.18099999999999999</c:v>
                </c:pt>
                <c:pt idx="23">
                  <c:v>0.443</c:v>
                </c:pt>
                <c:pt idx="24">
                  <c:v>0.27300000000000002</c:v>
                </c:pt>
                <c:pt idx="25">
                  <c:v>0.443</c:v>
                </c:pt>
                <c:pt idx="26">
                  <c:v>7.0999999999999994E-2</c:v>
                </c:pt>
                <c:pt idx="27">
                  <c:v>0.22</c:v>
                </c:pt>
                <c:pt idx="28">
                  <c:v>0.39100000000000001</c:v>
                </c:pt>
                <c:pt idx="29">
                  <c:v>0</c:v>
                </c:pt>
                <c:pt idx="30">
                  <c:v>0.53400000000000003</c:v>
                </c:pt>
                <c:pt idx="31">
                  <c:v>0.48599999999999999</c:v>
                </c:pt>
              </c:numCache>
            </c:numRef>
          </c:val>
          <c:smooth val="0"/>
          <c:extLst>
            <c:ext xmlns:c16="http://schemas.microsoft.com/office/drawing/2014/chart" uri="{C3380CC4-5D6E-409C-BE32-E72D297353CC}">
              <c16:uniqueId val="{00000001-B719-47D3-8132-959F5D6D64B8}"/>
            </c:ext>
          </c:extLst>
        </c:ser>
        <c:dLbls>
          <c:showLegendKey val="0"/>
          <c:showVal val="0"/>
          <c:showCatName val="0"/>
          <c:showSerName val="0"/>
          <c:showPercent val="0"/>
          <c:showBubbleSize val="0"/>
        </c:dLbls>
        <c:marker val="1"/>
        <c:smooth val="0"/>
        <c:axId val="1637559007"/>
        <c:axId val="1637559423"/>
      </c:lineChart>
      <c:catAx>
        <c:axId val="1637559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637559423"/>
        <c:crosses val="autoZero"/>
        <c:auto val="1"/>
        <c:lblAlgn val="ctr"/>
        <c:lblOffset val="100"/>
        <c:noMultiLvlLbl val="0"/>
      </c:catAx>
      <c:valAx>
        <c:axId val="16375594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637559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323340627288374E-2"/>
          <c:y val="5.0717165522079936E-2"/>
          <c:w val="0.91284393404754671"/>
          <c:h val="0.82154914142333413"/>
        </c:manualLayout>
      </c:layout>
      <c:barChart>
        <c:barDir val="col"/>
        <c:grouping val="stacked"/>
        <c:varyColors val="0"/>
        <c:ser>
          <c:idx val="0"/>
          <c:order val="0"/>
          <c:tx>
            <c:strRef>
              <c:f>Glærur!$A$41</c:f>
              <c:strCache>
                <c:ptCount val="1"/>
                <c:pt idx="0">
                  <c:v>Faxa</c:v>
                </c:pt>
              </c:strCache>
            </c:strRef>
          </c:tx>
          <c:spPr>
            <a:solidFill>
              <a:schemeClr val="accent1"/>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56-4801-9CB2-8BABBE543274}"/>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56-4801-9CB2-8BABBE543274}"/>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56-4801-9CB2-8BABBE543274}"/>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56-4801-9CB2-8BABBE543274}"/>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56-4801-9CB2-8BABBE54327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is-I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Glærur!$B$40:$F$40</c:f>
              <c:numCache>
                <c:formatCode>General</c:formatCode>
                <c:ptCount val="5"/>
                <c:pt idx="0">
                  <c:v>2016</c:v>
                </c:pt>
                <c:pt idx="1">
                  <c:v>2017</c:v>
                </c:pt>
                <c:pt idx="2">
                  <c:v>2018</c:v>
                </c:pt>
                <c:pt idx="3">
                  <c:v>2019</c:v>
                </c:pt>
                <c:pt idx="4">
                  <c:v>2020</c:v>
                </c:pt>
              </c:numCache>
            </c:numRef>
          </c:cat>
          <c:val>
            <c:numRef>
              <c:f>Glærur!$B$41:$F$41</c:f>
              <c:numCache>
                <c:formatCode>General</c:formatCode>
                <c:ptCount val="5"/>
                <c:pt idx="0">
                  <c:v>1935</c:v>
                </c:pt>
                <c:pt idx="1">
                  <c:v>1731</c:v>
                </c:pt>
                <c:pt idx="2">
                  <c:v>1455</c:v>
                </c:pt>
                <c:pt idx="3">
                  <c:v>2210</c:v>
                </c:pt>
                <c:pt idx="4">
                  <c:v>785.53099999999995</c:v>
                </c:pt>
              </c:numCache>
            </c:numRef>
          </c:val>
          <c:extLst>
            <c:ext xmlns:c16="http://schemas.microsoft.com/office/drawing/2014/chart" uri="{C3380CC4-5D6E-409C-BE32-E72D297353CC}">
              <c16:uniqueId val="{00000000-278B-416F-92C5-40FCB80622E6}"/>
            </c:ext>
          </c:extLst>
        </c:ser>
        <c:ser>
          <c:idx val="1"/>
          <c:order val="1"/>
          <c:tx>
            <c:strRef>
              <c:f>Glærur!$A$42</c:f>
              <c:strCache>
                <c:ptCount val="1"/>
                <c:pt idx="0">
                  <c:v>Fjarða</c:v>
                </c:pt>
              </c:strCache>
            </c:strRef>
          </c:tx>
          <c:spPr>
            <a:solidFill>
              <a:schemeClr val="accent2"/>
            </a:solidFill>
            <a:ln>
              <a:noFill/>
            </a:ln>
            <a:effectLst/>
          </c:spPr>
          <c:invertIfNegative val="0"/>
          <c:cat>
            <c:numRef>
              <c:f>Glærur!$B$40:$F$40</c:f>
              <c:numCache>
                <c:formatCode>General</c:formatCode>
                <c:ptCount val="5"/>
                <c:pt idx="0">
                  <c:v>2016</c:v>
                </c:pt>
                <c:pt idx="1">
                  <c:v>2017</c:v>
                </c:pt>
                <c:pt idx="2">
                  <c:v>2018</c:v>
                </c:pt>
                <c:pt idx="3">
                  <c:v>2019</c:v>
                </c:pt>
                <c:pt idx="4">
                  <c:v>2020</c:v>
                </c:pt>
              </c:numCache>
            </c:numRef>
          </c:cat>
          <c:val>
            <c:numRef>
              <c:f>Glærur!$B$42:$F$42</c:f>
              <c:numCache>
                <c:formatCode>General</c:formatCode>
                <c:ptCount val="5"/>
                <c:pt idx="0">
                  <c:v>343.65800000000002</c:v>
                </c:pt>
                <c:pt idx="1">
                  <c:v>597.21799999999996</c:v>
                </c:pt>
                <c:pt idx="2">
                  <c:v>204.92</c:v>
                </c:pt>
                <c:pt idx="3">
                  <c:v>407.35399999999998</c:v>
                </c:pt>
                <c:pt idx="4">
                  <c:v>686.31200000000001</c:v>
                </c:pt>
              </c:numCache>
            </c:numRef>
          </c:val>
          <c:extLst>
            <c:ext xmlns:c16="http://schemas.microsoft.com/office/drawing/2014/chart" uri="{C3380CC4-5D6E-409C-BE32-E72D297353CC}">
              <c16:uniqueId val="{00000001-278B-416F-92C5-40FCB80622E6}"/>
            </c:ext>
          </c:extLst>
        </c:ser>
        <c:ser>
          <c:idx val="2"/>
          <c:order val="2"/>
          <c:tx>
            <c:strRef>
              <c:f>Glærur!$A$43</c:f>
              <c:strCache>
                <c:ptCount val="1"/>
                <c:pt idx="0">
                  <c:v>Norðurþing</c:v>
                </c:pt>
              </c:strCache>
            </c:strRef>
          </c:tx>
          <c:spPr>
            <a:solidFill>
              <a:schemeClr val="accent3"/>
            </a:solidFill>
            <a:ln>
              <a:noFill/>
            </a:ln>
            <a:effectLst/>
          </c:spPr>
          <c:invertIfNegative val="0"/>
          <c:cat>
            <c:numRef>
              <c:f>Glærur!$B$40:$F$40</c:f>
              <c:numCache>
                <c:formatCode>General</c:formatCode>
                <c:ptCount val="5"/>
                <c:pt idx="0">
                  <c:v>2016</c:v>
                </c:pt>
                <c:pt idx="1">
                  <c:v>2017</c:v>
                </c:pt>
                <c:pt idx="2">
                  <c:v>2018</c:v>
                </c:pt>
                <c:pt idx="3">
                  <c:v>2019</c:v>
                </c:pt>
                <c:pt idx="4">
                  <c:v>2020</c:v>
                </c:pt>
              </c:numCache>
            </c:numRef>
          </c:cat>
          <c:val>
            <c:numRef>
              <c:f>Glærur!$B$43:$F$43</c:f>
              <c:numCache>
                <c:formatCode>General</c:formatCode>
                <c:ptCount val="5"/>
                <c:pt idx="0">
                  <c:v>544.28700000000003</c:v>
                </c:pt>
                <c:pt idx="1">
                  <c:v>374.38900000000001</c:v>
                </c:pt>
                <c:pt idx="2">
                  <c:v>34.488999999999997</c:v>
                </c:pt>
                <c:pt idx="3">
                  <c:v>33.515999999999998</c:v>
                </c:pt>
                <c:pt idx="4">
                  <c:v>6.0990000000000002</c:v>
                </c:pt>
              </c:numCache>
            </c:numRef>
          </c:val>
          <c:extLst>
            <c:ext xmlns:c16="http://schemas.microsoft.com/office/drawing/2014/chart" uri="{C3380CC4-5D6E-409C-BE32-E72D297353CC}">
              <c16:uniqueId val="{00000002-278B-416F-92C5-40FCB80622E6}"/>
            </c:ext>
          </c:extLst>
        </c:ser>
        <c:ser>
          <c:idx val="3"/>
          <c:order val="3"/>
          <c:tx>
            <c:strRef>
              <c:f>Glærur!$A$44</c:f>
              <c:strCache>
                <c:ptCount val="1"/>
                <c:pt idx="0">
                  <c:v>Aðrir</c:v>
                </c:pt>
              </c:strCache>
            </c:strRef>
          </c:tx>
          <c:spPr>
            <a:solidFill>
              <a:schemeClr val="accent4"/>
            </a:solidFill>
            <a:ln>
              <a:noFill/>
            </a:ln>
            <a:effectLst/>
          </c:spPr>
          <c:invertIfNegative val="0"/>
          <c:cat>
            <c:numRef>
              <c:f>Glærur!$B$40:$F$40</c:f>
              <c:numCache>
                <c:formatCode>General</c:formatCode>
                <c:ptCount val="5"/>
                <c:pt idx="0">
                  <c:v>2016</c:v>
                </c:pt>
                <c:pt idx="1">
                  <c:v>2017</c:v>
                </c:pt>
                <c:pt idx="2">
                  <c:v>2018</c:v>
                </c:pt>
                <c:pt idx="3">
                  <c:v>2019</c:v>
                </c:pt>
                <c:pt idx="4">
                  <c:v>2020</c:v>
                </c:pt>
              </c:numCache>
            </c:numRef>
          </c:cat>
          <c:val>
            <c:numRef>
              <c:f>Glærur!$B$44:$F$44</c:f>
              <c:numCache>
                <c:formatCode>General</c:formatCode>
                <c:ptCount val="5"/>
                <c:pt idx="0">
                  <c:v>456.27300000000002</c:v>
                </c:pt>
                <c:pt idx="1">
                  <c:v>719.92200000000003</c:v>
                </c:pt>
                <c:pt idx="2">
                  <c:v>916.18600000000004</c:v>
                </c:pt>
                <c:pt idx="3">
                  <c:v>1094.617</c:v>
                </c:pt>
                <c:pt idx="4">
                  <c:v>1102.0580000000002</c:v>
                </c:pt>
              </c:numCache>
            </c:numRef>
          </c:val>
          <c:extLst>
            <c:ext xmlns:c16="http://schemas.microsoft.com/office/drawing/2014/chart" uri="{C3380CC4-5D6E-409C-BE32-E72D297353CC}">
              <c16:uniqueId val="{00000003-278B-416F-92C5-40FCB80622E6}"/>
            </c:ext>
          </c:extLst>
        </c:ser>
        <c:dLbls>
          <c:showLegendKey val="0"/>
          <c:showVal val="0"/>
          <c:showCatName val="0"/>
          <c:showSerName val="0"/>
          <c:showPercent val="0"/>
          <c:showBubbleSize val="0"/>
        </c:dLbls>
        <c:gapWidth val="150"/>
        <c:overlap val="100"/>
        <c:axId val="1507047711"/>
        <c:axId val="1507048127"/>
      </c:barChart>
      <c:catAx>
        <c:axId val="1507047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507048127"/>
        <c:crosses val="autoZero"/>
        <c:auto val="1"/>
        <c:lblAlgn val="ctr"/>
        <c:lblOffset val="100"/>
        <c:noMultiLvlLbl val="0"/>
      </c:catAx>
      <c:valAx>
        <c:axId val="1507048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507047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Glærur!$B$64</c:f>
              <c:strCache>
                <c:ptCount val="1"/>
                <c:pt idx="0">
                  <c:v>Framlag ríkis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is-I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Glærur!$C$63:$G$63</c:f>
              <c:numCache>
                <c:formatCode>General</c:formatCode>
                <c:ptCount val="5"/>
                <c:pt idx="0">
                  <c:v>2016</c:v>
                </c:pt>
                <c:pt idx="1">
                  <c:v>2017</c:v>
                </c:pt>
                <c:pt idx="2">
                  <c:v>2018</c:v>
                </c:pt>
                <c:pt idx="3">
                  <c:v>2019</c:v>
                </c:pt>
                <c:pt idx="4">
                  <c:v>2020</c:v>
                </c:pt>
              </c:numCache>
            </c:numRef>
          </c:cat>
          <c:val>
            <c:numRef>
              <c:f>Glærur!$C$64:$G$64</c:f>
              <c:numCache>
                <c:formatCode>General</c:formatCode>
                <c:ptCount val="5"/>
                <c:pt idx="0">
                  <c:v>998.5</c:v>
                </c:pt>
                <c:pt idx="1">
                  <c:v>1364.6</c:v>
                </c:pt>
                <c:pt idx="2">
                  <c:v>1521.9</c:v>
                </c:pt>
                <c:pt idx="3">
                  <c:v>1417.8</c:v>
                </c:pt>
                <c:pt idx="4">
                  <c:v>2573.9</c:v>
                </c:pt>
              </c:numCache>
            </c:numRef>
          </c:val>
          <c:extLst>
            <c:ext xmlns:c16="http://schemas.microsoft.com/office/drawing/2014/chart" uri="{C3380CC4-5D6E-409C-BE32-E72D297353CC}">
              <c16:uniqueId val="{00000000-C0C4-4AE6-BC6C-F8EB2E4F67F5}"/>
            </c:ext>
          </c:extLst>
        </c:ser>
        <c:dLbls>
          <c:showLegendKey val="0"/>
          <c:showVal val="0"/>
          <c:showCatName val="0"/>
          <c:showSerName val="0"/>
          <c:showPercent val="0"/>
          <c:showBubbleSize val="0"/>
        </c:dLbls>
        <c:gapWidth val="219"/>
        <c:overlap val="-27"/>
        <c:axId val="1507047295"/>
        <c:axId val="1507041887"/>
      </c:barChart>
      <c:catAx>
        <c:axId val="1507047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is-IS"/>
          </a:p>
        </c:txPr>
        <c:crossAx val="1507041887"/>
        <c:crosses val="autoZero"/>
        <c:auto val="1"/>
        <c:lblAlgn val="ctr"/>
        <c:lblOffset val="100"/>
        <c:noMultiLvlLbl val="0"/>
      </c:catAx>
      <c:valAx>
        <c:axId val="15070418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s-IS"/>
          </a:p>
        </c:txPr>
        <c:crossAx val="1507047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'Mynd 5'!$B$11</c:f>
              <c:strCache>
                <c:ptCount val="1"/>
                <c:pt idx="0">
                  <c:v>Skuldir</c:v>
                </c:pt>
              </c:strCache>
            </c:strRef>
          </c:tx>
          <c:spPr>
            <a:ln w="28575" cap="rnd">
              <a:solidFill>
                <a:schemeClr val="accent1"/>
              </a:solidFill>
              <a:round/>
            </a:ln>
            <a:effectLst/>
          </c:spPr>
          <c:marker>
            <c:symbol val="none"/>
          </c:marker>
          <c:cat>
            <c:numRef>
              <c:f>'Mynd 5'!$D$5:$T$5</c:f>
              <c:numCache>
                <c:formatCode>General</c:formatCode>
                <c:ptCount val="9"/>
                <c:pt idx="0">
                  <c:v>2003</c:v>
                </c:pt>
                <c:pt idx="1">
                  <c:v>2005</c:v>
                </c:pt>
                <c:pt idx="2">
                  <c:v>2007</c:v>
                </c:pt>
                <c:pt idx="3">
                  <c:v>2009</c:v>
                </c:pt>
                <c:pt idx="4">
                  <c:v>2011</c:v>
                </c:pt>
                <c:pt idx="5">
                  <c:v>2013</c:v>
                </c:pt>
                <c:pt idx="6">
                  <c:v>2015</c:v>
                </c:pt>
                <c:pt idx="7">
                  <c:v>2017</c:v>
                </c:pt>
                <c:pt idx="8">
                  <c:v>2019</c:v>
                </c:pt>
              </c:numCache>
              <c:extLst/>
            </c:numRef>
          </c:cat>
          <c:val>
            <c:numRef>
              <c:f>'Mynd 5'!$D$11:$T$11</c:f>
              <c:numCache>
                <c:formatCode>0%</c:formatCode>
                <c:ptCount val="9"/>
                <c:pt idx="0">
                  <c:v>2.7603738268262288</c:v>
                </c:pt>
                <c:pt idx="1">
                  <c:v>2.2057459851733161</c:v>
                </c:pt>
                <c:pt idx="2">
                  <c:v>2.2175381410355839</c:v>
                </c:pt>
                <c:pt idx="3">
                  <c:v>2.7182656826568268</c:v>
                </c:pt>
                <c:pt idx="4">
                  <c:v>2.483986877050461</c:v>
                </c:pt>
                <c:pt idx="5">
                  <c:v>2.1482153161322235</c:v>
                </c:pt>
                <c:pt idx="6">
                  <c:v>1.8127984177956822</c:v>
                </c:pt>
                <c:pt idx="7">
                  <c:v>1.7210327349401155</c:v>
                </c:pt>
                <c:pt idx="8">
                  <c:v>1.03</c:v>
                </c:pt>
              </c:numCache>
              <c:extLst/>
            </c:numRef>
          </c:val>
          <c:smooth val="0"/>
          <c:extLst>
            <c:ext xmlns:c16="http://schemas.microsoft.com/office/drawing/2014/chart" uri="{C3380CC4-5D6E-409C-BE32-E72D297353CC}">
              <c16:uniqueId val="{00000000-9068-404B-9AAF-FF394EB13B64}"/>
            </c:ext>
          </c:extLst>
        </c:ser>
        <c:ser>
          <c:idx val="1"/>
          <c:order val="1"/>
          <c:tx>
            <c:strRef>
              <c:f>'Mynd 5'!$B$12</c:f>
              <c:strCache>
                <c:ptCount val="1"/>
                <c:pt idx="0">
                  <c:v>Skuldir og líf. skuldbindingar</c:v>
                </c:pt>
              </c:strCache>
            </c:strRef>
          </c:tx>
          <c:spPr>
            <a:ln w="28575" cap="rnd">
              <a:solidFill>
                <a:schemeClr val="accent2"/>
              </a:solidFill>
              <a:round/>
            </a:ln>
            <a:effectLst/>
          </c:spPr>
          <c:marker>
            <c:symbol val="none"/>
          </c:marker>
          <c:cat>
            <c:numRef>
              <c:f>'Mynd 5'!$D$5:$T$5</c:f>
              <c:numCache>
                <c:formatCode>General</c:formatCode>
                <c:ptCount val="9"/>
                <c:pt idx="0">
                  <c:v>2003</c:v>
                </c:pt>
                <c:pt idx="1">
                  <c:v>2005</c:v>
                </c:pt>
                <c:pt idx="2">
                  <c:v>2007</c:v>
                </c:pt>
                <c:pt idx="3">
                  <c:v>2009</c:v>
                </c:pt>
                <c:pt idx="4">
                  <c:v>2011</c:v>
                </c:pt>
                <c:pt idx="5">
                  <c:v>2013</c:v>
                </c:pt>
                <c:pt idx="6">
                  <c:v>2015</c:v>
                </c:pt>
                <c:pt idx="7">
                  <c:v>2017</c:v>
                </c:pt>
                <c:pt idx="8">
                  <c:v>2019</c:v>
                </c:pt>
              </c:numCache>
              <c:extLst/>
            </c:numRef>
          </c:cat>
          <c:val>
            <c:numRef>
              <c:f>'Mynd 5'!$D$12:$T$12</c:f>
              <c:numCache>
                <c:formatCode>General</c:formatCode>
                <c:ptCount val="9"/>
                <c:pt idx="3" formatCode="0%">
                  <c:v>2.8738007380073802</c:v>
                </c:pt>
                <c:pt idx="4" formatCode="0%">
                  <c:v>2.6183408842368379</c:v>
                </c:pt>
                <c:pt idx="5" formatCode="0%">
                  <c:v>2.2651334047756437</c:v>
                </c:pt>
                <c:pt idx="6" formatCode="0%">
                  <c:v>1.9294753370471553</c:v>
                </c:pt>
                <c:pt idx="7" formatCode="0%">
                  <c:v>1.8371062034285122</c:v>
                </c:pt>
                <c:pt idx="8" formatCode="0%">
                  <c:v>1.1200000000000001</c:v>
                </c:pt>
              </c:numCache>
              <c:extLst/>
            </c:numRef>
          </c:val>
          <c:smooth val="0"/>
          <c:extLst>
            <c:ext xmlns:c16="http://schemas.microsoft.com/office/drawing/2014/chart" uri="{C3380CC4-5D6E-409C-BE32-E72D297353CC}">
              <c16:uniqueId val="{00000001-9068-404B-9AAF-FF394EB13B64}"/>
            </c:ext>
          </c:extLst>
        </c:ser>
        <c:dLbls>
          <c:showLegendKey val="0"/>
          <c:showVal val="0"/>
          <c:showCatName val="0"/>
          <c:showSerName val="0"/>
          <c:showPercent val="0"/>
          <c:showBubbleSize val="0"/>
        </c:dLbls>
        <c:smooth val="0"/>
        <c:axId val="2138679807"/>
        <c:axId val="31325039"/>
      </c:lineChart>
      <c:catAx>
        <c:axId val="2138679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s-IS"/>
          </a:p>
        </c:txPr>
        <c:crossAx val="31325039"/>
        <c:crosses val="autoZero"/>
        <c:auto val="1"/>
        <c:lblAlgn val="ctr"/>
        <c:lblOffset val="100"/>
        <c:noMultiLvlLbl val="0"/>
      </c:catAx>
      <c:valAx>
        <c:axId val="3132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GB" sz="1100" b="1"/>
                  <a:t>%</a:t>
                </a:r>
                <a:r>
                  <a:rPr lang="en-GB" sz="1100" b="1" baseline="0"/>
                  <a:t> af tekjum</a:t>
                </a:r>
              </a:p>
            </c:rich>
          </c:tx>
          <c:layout>
            <c:manualLayout>
              <c:xMode val="edge"/>
              <c:yMode val="edge"/>
              <c:x val="1.9404019404019403E-2"/>
              <c:y val="0.31687417615712832"/>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s-I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is-IS"/>
          </a:p>
        </c:txPr>
        <c:crossAx val="2138679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is-I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5787999737937E-2"/>
          <c:y val="5.9825021872265967E-2"/>
          <c:w val="0.8842530168188304"/>
          <c:h val="0.5807499860389792"/>
        </c:manualLayout>
      </c:layout>
      <c:lineChart>
        <c:grouping val="standard"/>
        <c:varyColors val="0"/>
        <c:ser>
          <c:idx val="0"/>
          <c:order val="0"/>
          <c:spPr>
            <a:ln w="28575" cap="rnd">
              <a:solidFill>
                <a:schemeClr val="accent1"/>
              </a:solidFill>
              <a:round/>
            </a:ln>
            <a:effectLst/>
          </c:spPr>
          <c:marker>
            <c:symbol val="none"/>
          </c:marker>
          <c:cat>
            <c:strRef>
              <c:f>'Mynd 6'!$G$6:$G$26</c:f>
              <c:strCache>
                <c:ptCount val="21"/>
                <c:pt idx="0">
                  <c:v>Blönduós</c:v>
                </c:pt>
                <c:pt idx="1">
                  <c:v>Skagastrandarhöfn</c:v>
                </c:pt>
                <c:pt idx="2">
                  <c:v>Grundafjarðarhöfn</c:v>
                </c:pt>
                <c:pt idx="3">
                  <c:v>Faxaflóahafnir</c:v>
                </c:pt>
                <c:pt idx="4">
                  <c:v>Þorlákshöfn</c:v>
                </c:pt>
                <c:pt idx="5">
                  <c:v>Bolungarvíkurhöfn</c:v>
                </c:pt>
                <c:pt idx="6">
                  <c:v>Fjarðabyggðarhafnir</c:v>
                </c:pt>
                <c:pt idx="7">
                  <c:v>Hafnir Snæfellsbæjar</c:v>
                </c:pt>
                <c:pt idx="8">
                  <c:v>Skagafjarðarhafnir</c:v>
                </c:pt>
                <c:pt idx="9">
                  <c:v>Hafnir Fjallabyggðar</c:v>
                </c:pt>
                <c:pt idx="10">
                  <c:v>Vestmannaeyjahöfn</c:v>
                </c:pt>
                <c:pt idx="11">
                  <c:v>Hornafjarðarhafnir</c:v>
                </c:pt>
                <c:pt idx="12">
                  <c:v>Hafnir Múlaþings</c:v>
                </c:pt>
                <c:pt idx="13">
                  <c:v>Hafnarfjarðarhöfn</c:v>
                </c:pt>
                <c:pt idx="14">
                  <c:v>Stykkishólmshöfn</c:v>
                </c:pt>
                <c:pt idx="15">
                  <c:v>Tálknafjarðarhöfn</c:v>
                </c:pt>
                <c:pt idx="16">
                  <c:v>Hafnasamlag Norðurlands</c:v>
                </c:pt>
                <c:pt idx="17">
                  <c:v>Hafnir Ísafjarðarbæjar</c:v>
                </c:pt>
                <c:pt idx="18">
                  <c:v>Hafnir Vesturbyggðar</c:v>
                </c:pt>
                <c:pt idx="19">
                  <c:v>Reykhólahöfn</c:v>
                </c:pt>
                <c:pt idx="20">
                  <c:v>Hafnir Langanesbyggðar</c:v>
                </c:pt>
              </c:strCache>
            </c:strRef>
          </c:cat>
          <c:val>
            <c:numRef>
              <c:f>'Mynd 6'!$H$6:$H$26</c:f>
              <c:numCache>
                <c:formatCode>0%</c:formatCode>
                <c:ptCount val="21"/>
                <c:pt idx="0">
                  <c:v>0</c:v>
                </c:pt>
                <c:pt idx="1">
                  <c:v>1.9073832633154666E-2</c:v>
                </c:pt>
                <c:pt idx="2">
                  <c:v>6.0954500494559839E-2</c:v>
                </c:pt>
                <c:pt idx="3">
                  <c:v>0.16205793981072353</c:v>
                </c:pt>
                <c:pt idx="4">
                  <c:v>0.1997139521592376</c:v>
                </c:pt>
                <c:pt idx="5">
                  <c:v>0.21808526626922498</c:v>
                </c:pt>
                <c:pt idx="6">
                  <c:v>0.30250074926345988</c:v>
                </c:pt>
                <c:pt idx="7">
                  <c:v>0.34982018193357312</c:v>
                </c:pt>
                <c:pt idx="8">
                  <c:v>0.36301607685142828</c:v>
                </c:pt>
                <c:pt idx="9">
                  <c:v>0.40520748020748021</c:v>
                </c:pt>
                <c:pt idx="10">
                  <c:v>0.4477320824697284</c:v>
                </c:pt>
                <c:pt idx="11">
                  <c:v>0.47162149576231721</c:v>
                </c:pt>
                <c:pt idx="12">
                  <c:v>0.73984854419637025</c:v>
                </c:pt>
                <c:pt idx="13">
                  <c:v>0.74812227125383968</c:v>
                </c:pt>
                <c:pt idx="14">
                  <c:v>0.81341128743586688</c:v>
                </c:pt>
                <c:pt idx="15">
                  <c:v>0.86780176108470353</c:v>
                </c:pt>
                <c:pt idx="16">
                  <c:v>0.87587570135238413</c:v>
                </c:pt>
                <c:pt idx="17">
                  <c:v>1.1091705211777532</c:v>
                </c:pt>
                <c:pt idx="18">
                  <c:v>1.1202742796861607</c:v>
                </c:pt>
                <c:pt idx="19">
                  <c:v>1.2545229313888342</c:v>
                </c:pt>
                <c:pt idx="20">
                  <c:v>1.3886426414851931</c:v>
                </c:pt>
              </c:numCache>
            </c:numRef>
          </c:val>
          <c:smooth val="0"/>
          <c:extLst>
            <c:ext xmlns:c16="http://schemas.microsoft.com/office/drawing/2014/chart" uri="{C3380CC4-5D6E-409C-BE32-E72D297353CC}">
              <c16:uniqueId val="{00000000-D779-DD4C-854E-D5E8F17468FC}"/>
            </c:ext>
          </c:extLst>
        </c:ser>
        <c:dLbls>
          <c:showLegendKey val="0"/>
          <c:showVal val="0"/>
          <c:showCatName val="0"/>
          <c:showSerName val="0"/>
          <c:showPercent val="0"/>
          <c:showBubbleSize val="0"/>
        </c:dLbls>
        <c:smooth val="0"/>
        <c:axId val="841900912"/>
        <c:axId val="841901240"/>
      </c:lineChart>
      <c:catAx>
        <c:axId val="84190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841901240"/>
        <c:crosses val="autoZero"/>
        <c:auto val="1"/>
        <c:lblAlgn val="ctr"/>
        <c:lblOffset val="100"/>
        <c:noMultiLvlLbl val="0"/>
      </c:catAx>
      <c:valAx>
        <c:axId val="841901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84190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0.83737</cdr:x>
      <cdr:y>0.27473</cdr:y>
    </cdr:from>
    <cdr:to>
      <cdr:x>0.91749</cdr:x>
      <cdr:y>0.33942</cdr:y>
    </cdr:to>
    <cdr:sp macro="" textlink="">
      <cdr:nvSpPr>
        <cdr:cNvPr id="2" name="TextBox 1">
          <a:extLst xmlns:a="http://schemas.openxmlformats.org/drawingml/2006/main">
            <a:ext uri="{FF2B5EF4-FFF2-40B4-BE49-F238E27FC236}">
              <a16:creationId xmlns:a16="http://schemas.microsoft.com/office/drawing/2014/main" id="{FCCB77B3-DCF7-4C29-B093-98C35A5ECEE4}"/>
            </a:ext>
          </a:extLst>
        </cdr:cNvPr>
        <cdr:cNvSpPr txBox="1"/>
      </cdr:nvSpPr>
      <cdr:spPr>
        <a:xfrm xmlns:a="http://schemas.openxmlformats.org/drawingml/2006/main">
          <a:off x="6772981" y="1307108"/>
          <a:ext cx="648072" cy="307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2580</a:t>
          </a:r>
          <a:endParaRPr lang="is-IS"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5659" cy="496332"/>
          </a:xfrm>
          <a:prstGeom prst="rect">
            <a:avLst/>
          </a:prstGeom>
        </p:spPr>
        <p:txBody>
          <a:bodyPr vert="horz" lIns="91001" tIns="45501" rIns="91001" bIns="45501" rtlCol="0"/>
          <a:lstStyle>
            <a:lvl1pPr algn="l">
              <a:defRPr sz="1200"/>
            </a:lvl1pPr>
          </a:lstStyle>
          <a:p>
            <a:endParaRPr lang="is-IS"/>
          </a:p>
        </p:txBody>
      </p:sp>
      <p:sp>
        <p:nvSpPr>
          <p:cNvPr id="3" name="Dagsetningarstaðgengill 2"/>
          <p:cNvSpPr>
            <a:spLocks noGrp="1"/>
          </p:cNvSpPr>
          <p:nvPr>
            <p:ph type="dt" idx="1"/>
          </p:nvPr>
        </p:nvSpPr>
        <p:spPr>
          <a:xfrm>
            <a:off x="3850443" y="0"/>
            <a:ext cx="2945659" cy="496332"/>
          </a:xfrm>
          <a:prstGeom prst="rect">
            <a:avLst/>
          </a:prstGeom>
        </p:spPr>
        <p:txBody>
          <a:bodyPr vert="horz" lIns="91001" tIns="45501" rIns="91001" bIns="45501" rtlCol="0"/>
          <a:lstStyle>
            <a:lvl1pPr algn="r">
              <a:defRPr sz="1200"/>
            </a:lvl1pPr>
          </a:lstStyle>
          <a:p>
            <a:fld id="{9134C039-13EA-4774-A6CF-867B97727CDB}" type="datetimeFigureOut">
              <a:rPr lang="is-IS" smtClean="0"/>
              <a:pPr/>
              <a:t>2.9.2021</a:t>
            </a:fld>
            <a:endParaRPr lang="is-IS"/>
          </a:p>
        </p:txBody>
      </p:sp>
      <p:sp>
        <p:nvSpPr>
          <p:cNvPr id="4" name="Skyggnumyndastaðgengill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001" tIns="45501" rIns="91001" bIns="45501" rtlCol="0" anchor="ctr"/>
          <a:lstStyle/>
          <a:p>
            <a:endParaRPr lang="is-IS"/>
          </a:p>
        </p:txBody>
      </p:sp>
      <p:sp>
        <p:nvSpPr>
          <p:cNvPr id="5" name="Minnispunktastaðgengill 4"/>
          <p:cNvSpPr>
            <a:spLocks noGrp="1"/>
          </p:cNvSpPr>
          <p:nvPr>
            <p:ph type="body" sz="quarter" idx="3"/>
          </p:nvPr>
        </p:nvSpPr>
        <p:spPr>
          <a:xfrm>
            <a:off x="679768" y="4715153"/>
            <a:ext cx="5438140" cy="4466987"/>
          </a:xfrm>
          <a:prstGeom prst="rect">
            <a:avLst/>
          </a:prstGeom>
        </p:spPr>
        <p:txBody>
          <a:bodyPr vert="horz" lIns="91001" tIns="45501" rIns="91001" bIns="45501" rtlCol="0"/>
          <a:lstStyle/>
          <a:p>
            <a:pPr lvl="0"/>
            <a:r>
              <a:rPr lang="is-IS"/>
              <a:t>Smelltu til að breyta stílum aðaltexta</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9428584"/>
            <a:ext cx="2945659" cy="496332"/>
          </a:xfrm>
          <a:prstGeom prst="rect">
            <a:avLst/>
          </a:prstGeom>
        </p:spPr>
        <p:txBody>
          <a:bodyPr vert="horz" lIns="91001" tIns="45501" rIns="91001" bIns="45501" rtlCol="0" anchor="b"/>
          <a:lstStyle>
            <a:lvl1pPr algn="l">
              <a:defRPr sz="1200"/>
            </a:lvl1pPr>
          </a:lstStyle>
          <a:p>
            <a:endParaRPr lang="is-IS"/>
          </a:p>
        </p:txBody>
      </p:sp>
      <p:sp>
        <p:nvSpPr>
          <p:cNvPr id="7" name="Skyggnunúmersstaðgengill 6"/>
          <p:cNvSpPr>
            <a:spLocks noGrp="1"/>
          </p:cNvSpPr>
          <p:nvPr>
            <p:ph type="sldNum" sz="quarter" idx="5"/>
          </p:nvPr>
        </p:nvSpPr>
        <p:spPr>
          <a:xfrm>
            <a:off x="3850443" y="9428584"/>
            <a:ext cx="2945659" cy="496332"/>
          </a:xfrm>
          <a:prstGeom prst="rect">
            <a:avLst/>
          </a:prstGeom>
        </p:spPr>
        <p:txBody>
          <a:bodyPr vert="horz" lIns="91001" tIns="45501" rIns="91001" bIns="45501" rtlCol="0" anchor="b"/>
          <a:lstStyle>
            <a:lvl1pPr algn="r">
              <a:defRPr sz="1200"/>
            </a:lvl1pPr>
          </a:lstStyle>
          <a:p>
            <a:fld id="{5EF31094-A541-48A4-BCA5-45E5137C49F6}" type="slidenum">
              <a:rPr lang="is-IS" smtClean="0"/>
              <a:pPr/>
              <a:t>‹#›</a:t>
            </a:fld>
            <a:endParaRPr lang="is-IS"/>
          </a:p>
        </p:txBody>
      </p:sp>
    </p:spTree>
    <p:extLst>
      <p:ext uri="{BB962C8B-B14F-4D97-AF65-F5344CB8AC3E}">
        <p14:creationId xmlns:p14="http://schemas.microsoft.com/office/powerpoint/2010/main" val="21582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5EF31094-A541-48A4-BCA5-45E5137C49F6}" type="slidenum">
              <a:rPr lang="is-IS" smtClean="0"/>
              <a:pPr/>
              <a:t>1</a:t>
            </a:fld>
            <a:endParaRPr lang="is-IS"/>
          </a:p>
        </p:txBody>
      </p:sp>
    </p:spTree>
    <p:extLst>
      <p:ext uri="{BB962C8B-B14F-4D97-AF65-F5344CB8AC3E}">
        <p14:creationId xmlns:p14="http://schemas.microsoft.com/office/powerpoint/2010/main" val="2355581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Rekstur hafnarsjóða árið 2020 skilaði veltufé að fjárhæð 3.2 m.k.r sem svarar til um 35% af tekjum. Veltufé hefur minnkað þó nokkuð frá árinu 2019 og er með lægra móti ef borin eru saman síðustu 5 ár.</a:t>
            </a:r>
          </a:p>
          <a:p>
            <a:endParaRPr lang="is-IS" dirty="0"/>
          </a:p>
          <a:p>
            <a:r>
              <a:rPr lang="is-IS" dirty="0"/>
              <a:t>Tíu sjóðir voru með neikvætt veltufé frá rekstri en árið 2019 voru aðeins þrír sjóðir sem skiluðu neikvæðu veltufé. Gera má ráð fyrir að covid-19 sé að hafa hér áhrif en á meðal þessa tíu hafnarsjóða eru t.d. Hafnasamlag Norðurlands og Hafnir Ísafjarðarbæjar sem hingað til hafa skilað jákvæðu veltufé frá rekstri. Árið 2020 var erfitt fyrir þessa sjóði sem byggja stóran hluta sinna tekna á tekjum af skemmtiferðaskipum en líkt og komið hefur fram voru þær tekjur voru af skornum skammti árið 2020.</a:t>
            </a:r>
          </a:p>
          <a:p>
            <a:endParaRPr lang="is-IS" dirty="0"/>
          </a:p>
        </p:txBody>
      </p:sp>
      <p:sp>
        <p:nvSpPr>
          <p:cNvPr id="4" name="Slide Number Placeholder 3"/>
          <p:cNvSpPr>
            <a:spLocks noGrp="1"/>
          </p:cNvSpPr>
          <p:nvPr>
            <p:ph type="sldNum" sz="quarter" idx="5"/>
          </p:nvPr>
        </p:nvSpPr>
        <p:spPr/>
        <p:txBody>
          <a:bodyPr/>
          <a:lstStyle/>
          <a:p>
            <a:fld id="{5EF31094-A541-48A4-BCA5-45E5137C49F6}" type="slidenum">
              <a:rPr lang="is-IS" smtClean="0"/>
              <a:pPr/>
              <a:t>10</a:t>
            </a:fld>
            <a:endParaRPr lang="is-IS"/>
          </a:p>
        </p:txBody>
      </p:sp>
    </p:spTree>
    <p:extLst>
      <p:ext uri="{BB962C8B-B14F-4D97-AF65-F5344CB8AC3E}">
        <p14:creationId xmlns:p14="http://schemas.microsoft.com/office/powerpoint/2010/main" val="70722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011">
              <a:defRPr/>
            </a:pPr>
            <a:r>
              <a:rPr lang="is-IS" dirty="0">
                <a:highlight>
                  <a:srgbClr val="FFFF00"/>
                </a:highlight>
              </a:rPr>
              <a:t>21 sjóðir skiluðu afgang frá rekstri en halli var á rekstri 11 sjóða. Heildarafkoma er helmingi lægri árið 2020 en árið 2019 og nam 12.2% samanborið við 25% árið áður. Rekstrarafkoma 11 sjóða batnaði í hlutfalli við tekjur en versnaði hjá 21 sjóðum. Mikill halli var hjá Súðavíkurhöfn, Vogahöfn, Reyljaneshöfn og Hólmavíkurhöfn. Mikill halli á rekstri Hafna Norðurþings árið 2019 snérist í afgang 2020 og þá minnkaði halli Hvammstangahafnar þónokkuð.</a:t>
            </a:r>
          </a:p>
          <a:p>
            <a:pPr defTabSz="910011">
              <a:defRPr/>
            </a:pPr>
            <a:endParaRPr lang="is-IS" dirty="0">
              <a:highlight>
                <a:srgbClr val="FFFF00"/>
              </a:highlight>
            </a:endParaRPr>
          </a:p>
          <a:p>
            <a:pPr defTabSz="910011">
              <a:defRPr/>
            </a:pPr>
            <a:r>
              <a:rPr lang="is-IS" dirty="0">
                <a:highlight>
                  <a:srgbClr val="FFFF00"/>
                </a:highlight>
              </a:rPr>
              <a:t>Í myndinni hér að ofan er Blönduóshöfn sleppt þar sem höfnin hefur verið rekinn með umtalsverðum halla undanfarin ár. </a:t>
            </a:r>
          </a:p>
          <a:p>
            <a:pPr defTabSz="910011">
              <a:defRPr/>
            </a:pPr>
            <a:endParaRPr lang="is-IS" dirty="0"/>
          </a:p>
        </p:txBody>
      </p:sp>
      <p:sp>
        <p:nvSpPr>
          <p:cNvPr id="4" name="Slide Number Placeholder 3"/>
          <p:cNvSpPr>
            <a:spLocks noGrp="1"/>
          </p:cNvSpPr>
          <p:nvPr>
            <p:ph type="sldNum" sz="quarter" idx="5"/>
          </p:nvPr>
        </p:nvSpPr>
        <p:spPr/>
        <p:txBody>
          <a:bodyPr/>
          <a:lstStyle/>
          <a:p>
            <a:fld id="{5EF31094-A541-48A4-BCA5-45E5137C49F6}" type="slidenum">
              <a:rPr lang="is-IS" smtClean="0"/>
              <a:pPr/>
              <a:t>11</a:t>
            </a:fld>
            <a:endParaRPr lang="is-IS"/>
          </a:p>
        </p:txBody>
      </p:sp>
    </p:spTree>
    <p:extLst>
      <p:ext uri="{BB962C8B-B14F-4D97-AF65-F5344CB8AC3E}">
        <p14:creationId xmlns:p14="http://schemas.microsoft.com/office/powerpoint/2010/main" val="340564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011">
              <a:defRPr/>
            </a:pPr>
            <a:r>
              <a:rPr lang="is-IS" dirty="0"/>
              <a:t>Veltufé frá rekstri nam 3.2 milljörðum króna árið 2020 eða 35,1% af tekjum sem er þónokkuð lægra en 2019 er veltufé frá rekstri var um 42% af tekjum.</a:t>
            </a:r>
          </a:p>
          <a:p>
            <a:pPr defTabSz="910011">
              <a:defRPr/>
            </a:pPr>
            <a:endParaRPr lang="is-IS" dirty="0"/>
          </a:p>
          <a:p>
            <a:pPr marL="0" marR="0" lvl="0" indent="0" algn="l" defTabSz="910011" rtl="0" eaLnBrk="1" fontAlgn="auto" latinLnBrk="0" hangingPunct="1">
              <a:lnSpc>
                <a:spcPct val="100000"/>
              </a:lnSpc>
              <a:spcBef>
                <a:spcPts val="0"/>
              </a:spcBef>
              <a:spcAft>
                <a:spcPts val="0"/>
              </a:spcAft>
              <a:buClrTx/>
              <a:buSzTx/>
              <a:buFontTx/>
              <a:buNone/>
              <a:tabLst/>
              <a:defRPr/>
            </a:pPr>
            <a:r>
              <a:rPr lang="is-IS" dirty="0"/>
              <a:t>Tíu sjóðir voru með neikvætt veltufé frá rekstri en árið 2019 voru aðeins þrír sjóðir sem skiluðu neikvæðu veltufé. Gera má ráð fyrir að covid-19 sé að hafa hér áhrif en á meðal þessa tíu hafnarsjóða eru t.d. Hafnasamlag Norðurlands og Hafnir Ísafjarðarbæjar sem hingað til hafa skilað jákvæðu veltufé frá rekstri. Árið 2020 var erfitt fyrir þessa sjóði sem byggja stóran hluta sinna tekna á tekjum af skemmtiferðaskipum en líkt og komið hefur fram voru þær tekjur af skornum skammti árið 2020.</a:t>
            </a:r>
          </a:p>
          <a:p>
            <a:pPr defTabSz="910011">
              <a:defRPr/>
            </a:pPr>
            <a:endParaRPr lang="is-IS" dirty="0"/>
          </a:p>
        </p:txBody>
      </p:sp>
      <p:sp>
        <p:nvSpPr>
          <p:cNvPr id="4" name="Slide Number Placeholder 3"/>
          <p:cNvSpPr>
            <a:spLocks noGrp="1"/>
          </p:cNvSpPr>
          <p:nvPr>
            <p:ph type="sldNum" sz="quarter" idx="5"/>
          </p:nvPr>
        </p:nvSpPr>
        <p:spPr/>
        <p:txBody>
          <a:bodyPr/>
          <a:lstStyle/>
          <a:p>
            <a:fld id="{5EF31094-A541-48A4-BCA5-45E5137C49F6}" type="slidenum">
              <a:rPr lang="is-IS" smtClean="0"/>
              <a:pPr/>
              <a:t>12</a:t>
            </a:fld>
            <a:endParaRPr lang="is-IS"/>
          </a:p>
        </p:txBody>
      </p:sp>
    </p:spTree>
    <p:extLst>
      <p:ext uri="{BB962C8B-B14F-4D97-AF65-F5344CB8AC3E}">
        <p14:creationId xmlns:p14="http://schemas.microsoft.com/office/powerpoint/2010/main" val="2465316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5EF31094-A541-48A4-BCA5-45E5137C49F6}" type="slidenum">
              <a:rPr lang="is-IS" smtClean="0"/>
              <a:pPr/>
              <a:t>13</a:t>
            </a:fld>
            <a:endParaRPr lang="is-IS"/>
          </a:p>
        </p:txBody>
      </p:sp>
    </p:spTree>
    <p:extLst>
      <p:ext uri="{BB962C8B-B14F-4D97-AF65-F5344CB8AC3E}">
        <p14:creationId xmlns:p14="http://schemas.microsoft.com/office/powerpoint/2010/main" val="104573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Fjárfesting dróst töluvert saman árið 2020 samanborið við árið 2019 og nam um 2.56 milljörðum króna sem er minnkun um tæpan einn og hálfan milljarð. </a:t>
            </a:r>
          </a:p>
          <a:p>
            <a:endParaRPr lang="is-IS" dirty="0"/>
          </a:p>
        </p:txBody>
      </p:sp>
      <p:sp>
        <p:nvSpPr>
          <p:cNvPr id="4" name="Slide Number Placeholder 3"/>
          <p:cNvSpPr>
            <a:spLocks noGrp="1"/>
          </p:cNvSpPr>
          <p:nvPr>
            <p:ph type="sldNum" sz="quarter" idx="10"/>
          </p:nvPr>
        </p:nvSpPr>
        <p:spPr/>
        <p:txBody>
          <a:bodyPr/>
          <a:lstStyle/>
          <a:p>
            <a:fld id="{5EF31094-A541-48A4-BCA5-45E5137C49F6}" type="slidenum">
              <a:rPr lang="is-IS" smtClean="0"/>
              <a:pPr/>
              <a:t>14</a:t>
            </a:fld>
            <a:endParaRPr lang="is-IS"/>
          </a:p>
        </p:txBody>
      </p:sp>
    </p:spTree>
    <p:extLst>
      <p:ext uri="{BB962C8B-B14F-4D97-AF65-F5344CB8AC3E}">
        <p14:creationId xmlns:p14="http://schemas.microsoft.com/office/powerpoint/2010/main" val="2511521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Fjárfestingar</a:t>
            </a:r>
            <a:r>
              <a:rPr lang="en-GB" dirty="0"/>
              <a:t> </a:t>
            </a:r>
            <a:r>
              <a:rPr lang="en-GB" dirty="0" err="1"/>
              <a:t>Faxflóahafna</a:t>
            </a:r>
            <a:r>
              <a:rPr lang="en-GB" dirty="0"/>
              <a:t> </a:t>
            </a:r>
            <a:r>
              <a:rPr lang="en-GB" dirty="0" err="1"/>
              <a:t>ráða</a:t>
            </a:r>
            <a:r>
              <a:rPr lang="en-GB" dirty="0"/>
              <a:t> </a:t>
            </a:r>
            <a:r>
              <a:rPr lang="en-GB" dirty="0" err="1"/>
              <a:t>mestu</a:t>
            </a:r>
            <a:r>
              <a:rPr lang="en-GB" dirty="0"/>
              <a:t> um </a:t>
            </a:r>
            <a:r>
              <a:rPr lang="en-GB" dirty="0" err="1"/>
              <a:t>þróun</a:t>
            </a:r>
            <a:r>
              <a:rPr lang="en-GB" dirty="0"/>
              <a:t> </a:t>
            </a:r>
            <a:r>
              <a:rPr lang="en-GB" dirty="0" err="1"/>
              <a:t>fjárfestingar</a:t>
            </a:r>
            <a:r>
              <a:rPr lang="en-GB" dirty="0"/>
              <a:t> </a:t>
            </a:r>
            <a:r>
              <a:rPr lang="en-GB" dirty="0" err="1"/>
              <a:t>enda</a:t>
            </a:r>
            <a:r>
              <a:rPr lang="en-GB" dirty="0"/>
              <a:t> </a:t>
            </a:r>
            <a:r>
              <a:rPr lang="en-GB" dirty="0" err="1"/>
              <a:t>eru</a:t>
            </a:r>
            <a:r>
              <a:rPr lang="en-GB" dirty="0"/>
              <a:t> </a:t>
            </a:r>
            <a:r>
              <a:rPr lang="en-GB" dirty="0" err="1"/>
              <a:t>þær</a:t>
            </a:r>
            <a:r>
              <a:rPr lang="en-GB" dirty="0"/>
              <a:t> </a:t>
            </a:r>
            <a:r>
              <a:rPr lang="en-GB" dirty="0" err="1"/>
              <a:t>að</a:t>
            </a:r>
            <a:r>
              <a:rPr lang="en-GB" dirty="0"/>
              <a:t> </a:t>
            </a:r>
            <a:r>
              <a:rPr lang="en-GB" dirty="0" err="1"/>
              <a:t>jafnaði</a:t>
            </a:r>
            <a:r>
              <a:rPr lang="en-GB" dirty="0"/>
              <a:t> </a:t>
            </a:r>
            <a:r>
              <a:rPr lang="en-GB" dirty="0" err="1"/>
              <a:t>heldur</a:t>
            </a:r>
            <a:r>
              <a:rPr lang="en-GB" dirty="0"/>
              <a:t> </a:t>
            </a:r>
            <a:r>
              <a:rPr lang="en-GB" dirty="0" err="1"/>
              <a:t>meiri</a:t>
            </a:r>
            <a:r>
              <a:rPr lang="en-GB" dirty="0"/>
              <a:t> </a:t>
            </a:r>
            <a:r>
              <a:rPr lang="en-GB" dirty="0" err="1"/>
              <a:t>en</a:t>
            </a:r>
            <a:r>
              <a:rPr lang="en-GB" dirty="0"/>
              <a:t> </a:t>
            </a:r>
            <a:r>
              <a:rPr lang="en-GB" dirty="0" err="1"/>
              <a:t>allra</a:t>
            </a:r>
            <a:r>
              <a:rPr lang="en-GB" dirty="0"/>
              <a:t> </a:t>
            </a:r>
            <a:r>
              <a:rPr lang="en-GB" dirty="0" err="1"/>
              <a:t>hinna</a:t>
            </a:r>
            <a:r>
              <a:rPr lang="en-GB" dirty="0"/>
              <a:t> </a:t>
            </a:r>
            <a:r>
              <a:rPr lang="en-GB" dirty="0" err="1"/>
              <a:t>hafnarsjóðanna</a:t>
            </a:r>
            <a:r>
              <a:rPr lang="en-GB" dirty="0"/>
              <a:t> </a:t>
            </a:r>
            <a:r>
              <a:rPr lang="en-GB" dirty="0" err="1"/>
              <a:t>í</a:t>
            </a:r>
            <a:r>
              <a:rPr lang="en-GB" dirty="0"/>
              <a:t> </a:t>
            </a:r>
            <a:r>
              <a:rPr lang="en-GB" dirty="0" err="1"/>
              <a:t>heild</a:t>
            </a:r>
            <a:r>
              <a:rPr lang="en-GB" dirty="0"/>
              <a:t>. </a:t>
            </a:r>
            <a:r>
              <a:rPr lang="en-GB" dirty="0" err="1"/>
              <a:t>Árið</a:t>
            </a:r>
            <a:r>
              <a:rPr lang="en-GB" dirty="0"/>
              <a:t> 2020 </a:t>
            </a:r>
            <a:r>
              <a:rPr lang="en-GB" dirty="0" err="1"/>
              <a:t>fjárfestu</a:t>
            </a:r>
            <a:r>
              <a:rPr lang="en-GB" dirty="0"/>
              <a:t> </a:t>
            </a:r>
            <a:r>
              <a:rPr lang="is-IS" dirty="0"/>
              <a:t>Faxaflóahafnir fyrir um 1.5 milljarði minna en árið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dirty="0"/>
          </a:p>
        </p:txBody>
      </p:sp>
      <p:sp>
        <p:nvSpPr>
          <p:cNvPr id="4" name="Slide Number Placeholder 3"/>
          <p:cNvSpPr>
            <a:spLocks noGrp="1"/>
          </p:cNvSpPr>
          <p:nvPr>
            <p:ph type="sldNum" sz="quarter" idx="10"/>
          </p:nvPr>
        </p:nvSpPr>
        <p:spPr/>
        <p:txBody>
          <a:bodyPr/>
          <a:lstStyle/>
          <a:p>
            <a:fld id="{5EF31094-A541-48A4-BCA5-45E5137C49F6}" type="slidenum">
              <a:rPr lang="is-IS" smtClean="0"/>
              <a:pPr/>
              <a:t>15</a:t>
            </a:fld>
            <a:endParaRPr lang="is-IS"/>
          </a:p>
        </p:txBody>
      </p:sp>
    </p:spTree>
    <p:extLst>
      <p:ext uri="{BB962C8B-B14F-4D97-AF65-F5344CB8AC3E}">
        <p14:creationId xmlns:p14="http://schemas.microsoft.com/office/powerpoint/2010/main" val="234553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Framlög</a:t>
            </a:r>
            <a:r>
              <a:rPr lang="en-GB" dirty="0"/>
              <a:t> </a:t>
            </a:r>
            <a:r>
              <a:rPr lang="en-GB" dirty="0" err="1"/>
              <a:t>hafnabótasjóðs</a:t>
            </a:r>
            <a:r>
              <a:rPr lang="en-GB" dirty="0"/>
              <a:t> </a:t>
            </a:r>
            <a:r>
              <a:rPr lang="en-GB" dirty="0" err="1"/>
              <a:t>hafa</a:t>
            </a:r>
            <a:r>
              <a:rPr lang="en-GB" dirty="0"/>
              <a:t> </a:t>
            </a:r>
            <a:r>
              <a:rPr lang="en-GB" dirty="0" err="1"/>
              <a:t>auðvitað</a:t>
            </a:r>
            <a:r>
              <a:rPr lang="en-GB" dirty="0"/>
              <a:t> </a:t>
            </a:r>
            <a:r>
              <a:rPr lang="en-GB" dirty="0" err="1"/>
              <a:t>töluverð</a:t>
            </a:r>
            <a:r>
              <a:rPr lang="en-GB" dirty="0"/>
              <a:t> </a:t>
            </a:r>
            <a:r>
              <a:rPr lang="en-GB" dirty="0" err="1"/>
              <a:t>áhrif</a:t>
            </a:r>
            <a:r>
              <a:rPr lang="en-GB" dirty="0"/>
              <a:t> á </a:t>
            </a:r>
            <a:r>
              <a:rPr lang="en-GB" dirty="0" err="1"/>
              <a:t>fjárfestingar</a:t>
            </a:r>
            <a:r>
              <a:rPr lang="en-GB" dirty="0"/>
              <a:t> </a:t>
            </a:r>
            <a:r>
              <a:rPr lang="en-GB" dirty="0" err="1"/>
              <a:t>hafna</a:t>
            </a:r>
            <a:r>
              <a:rPr lang="en-GB" dirty="0"/>
              <a:t>.  </a:t>
            </a:r>
            <a:r>
              <a:rPr lang="en-GB" dirty="0" err="1"/>
              <a:t>Hér</a:t>
            </a:r>
            <a:r>
              <a:rPr lang="en-GB" dirty="0"/>
              <a:t> </a:t>
            </a:r>
            <a:r>
              <a:rPr lang="en-GB" dirty="0" err="1"/>
              <a:t>má</a:t>
            </a:r>
            <a:r>
              <a:rPr lang="en-GB" dirty="0"/>
              <a:t> </a:t>
            </a:r>
            <a:r>
              <a:rPr lang="en-GB" dirty="0" err="1"/>
              <a:t>sjá</a:t>
            </a:r>
            <a:r>
              <a:rPr lang="en-GB" dirty="0"/>
              <a:t> </a:t>
            </a:r>
            <a:r>
              <a:rPr lang="en-GB" dirty="0" err="1"/>
              <a:t>framlög</a:t>
            </a:r>
            <a:r>
              <a:rPr lang="en-GB" dirty="0"/>
              <a:t> </a:t>
            </a:r>
            <a:r>
              <a:rPr lang="en-GB" dirty="0" err="1"/>
              <a:t>Hafnabótasjóðs</a:t>
            </a:r>
            <a:r>
              <a:rPr lang="en-GB" dirty="0"/>
              <a:t> </a:t>
            </a:r>
            <a:r>
              <a:rPr lang="en-GB" dirty="0" err="1"/>
              <a:t>síðastliðin</a:t>
            </a:r>
            <a:r>
              <a:rPr lang="en-GB" dirty="0"/>
              <a:t> 5 </a:t>
            </a:r>
            <a:r>
              <a:rPr lang="en-GB" dirty="0" err="1"/>
              <a:t>ár</a:t>
            </a:r>
            <a:r>
              <a:rPr lang="en-GB" dirty="0"/>
              <a:t> á </a:t>
            </a:r>
            <a:r>
              <a:rPr lang="en-GB" dirty="0" err="1"/>
              <a:t>verðlagi</a:t>
            </a:r>
            <a:r>
              <a:rPr lang="en-GB" dirty="0"/>
              <a:t> </a:t>
            </a:r>
            <a:r>
              <a:rPr lang="en-GB" dirty="0" err="1"/>
              <a:t>hvers</a:t>
            </a:r>
            <a:r>
              <a:rPr lang="en-GB" dirty="0"/>
              <a:t> </a:t>
            </a:r>
            <a:r>
              <a:rPr lang="en-GB" dirty="0" err="1"/>
              <a:t>árs</a:t>
            </a:r>
            <a:r>
              <a:rPr lang="en-GB" dirty="0"/>
              <a:t>.</a:t>
            </a:r>
            <a:endParaRPr lang="is-IS" dirty="0"/>
          </a:p>
        </p:txBody>
      </p:sp>
      <p:sp>
        <p:nvSpPr>
          <p:cNvPr id="4" name="Slide Number Placeholder 3"/>
          <p:cNvSpPr>
            <a:spLocks noGrp="1"/>
          </p:cNvSpPr>
          <p:nvPr>
            <p:ph type="sldNum" sz="quarter" idx="10"/>
          </p:nvPr>
        </p:nvSpPr>
        <p:spPr/>
        <p:txBody>
          <a:bodyPr/>
          <a:lstStyle/>
          <a:p>
            <a:fld id="{5EF31094-A541-48A4-BCA5-45E5137C49F6}" type="slidenum">
              <a:rPr lang="is-IS" smtClean="0"/>
              <a:pPr/>
              <a:t>16</a:t>
            </a:fld>
            <a:endParaRPr lang="is-IS"/>
          </a:p>
        </p:txBody>
      </p:sp>
    </p:spTree>
    <p:extLst>
      <p:ext uri="{BB962C8B-B14F-4D97-AF65-F5344CB8AC3E}">
        <p14:creationId xmlns:p14="http://schemas.microsoft.com/office/powerpoint/2010/main" val="1235076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5EF31094-A541-48A4-BCA5-45E5137C49F6}" type="slidenum">
              <a:rPr lang="is-IS" smtClean="0"/>
              <a:pPr/>
              <a:t>17</a:t>
            </a:fld>
            <a:endParaRPr lang="is-IS"/>
          </a:p>
        </p:txBody>
      </p:sp>
    </p:spTree>
    <p:extLst>
      <p:ext uri="{BB962C8B-B14F-4D97-AF65-F5344CB8AC3E}">
        <p14:creationId xmlns:p14="http://schemas.microsoft.com/office/powerpoint/2010/main" val="3788287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Skuldahlutfall hafnarsjóða hefur lækkað ár frá ári frá hruni og var 79% árið 2019. Í krónum talið lækkuðu skuldir og skuldbindingar þeirra um tæpa 3.5 milljarða frá 2019 sem er 30% lækkun. </a:t>
            </a:r>
          </a:p>
          <a:p>
            <a:endParaRPr lang="is-IS" dirty="0"/>
          </a:p>
          <a:p>
            <a:endParaRPr lang="is-IS" dirty="0"/>
          </a:p>
          <a:p>
            <a:r>
              <a:rPr lang="is-IS" dirty="0"/>
              <a:t> </a:t>
            </a:r>
          </a:p>
          <a:p>
            <a:endParaRPr lang="is-IS" dirty="0"/>
          </a:p>
          <a:p>
            <a:endParaRPr lang="is-IS" dirty="0"/>
          </a:p>
        </p:txBody>
      </p:sp>
      <p:sp>
        <p:nvSpPr>
          <p:cNvPr id="4" name="Slide Number Placeholder 3"/>
          <p:cNvSpPr>
            <a:spLocks noGrp="1"/>
          </p:cNvSpPr>
          <p:nvPr>
            <p:ph type="sldNum" sz="quarter" idx="10"/>
          </p:nvPr>
        </p:nvSpPr>
        <p:spPr/>
        <p:txBody>
          <a:bodyPr/>
          <a:lstStyle/>
          <a:p>
            <a:fld id="{5EF31094-A541-48A4-BCA5-45E5137C49F6}" type="slidenum">
              <a:rPr lang="is-IS" smtClean="0"/>
              <a:pPr/>
              <a:t>18</a:t>
            </a:fld>
            <a:endParaRPr lang="is-IS"/>
          </a:p>
        </p:txBody>
      </p:sp>
    </p:spTree>
    <p:extLst>
      <p:ext uri="{BB962C8B-B14F-4D97-AF65-F5344CB8AC3E}">
        <p14:creationId xmlns:p14="http://schemas.microsoft.com/office/powerpoint/2010/main" val="3540608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Skuldastaða hafnarsjóða er mjög mismunandi og margir hafnarsjóðir skulda nokkuð mikið. </a:t>
            </a:r>
          </a:p>
          <a:p>
            <a:r>
              <a:rPr lang="is-IS" dirty="0"/>
              <a:t>Á myndinni  er skuldahlutfalli einstakra hafnarsjóða gerð skil. </a:t>
            </a:r>
          </a:p>
          <a:p>
            <a:r>
              <a:rPr lang="is-IS" dirty="0"/>
              <a:t>Á vinstri hlið eru þeir 21 sjóðir sem eru með skuldahlutfall undir 150% og hægra megin 8 sjóðir með skuldahlutfall yfir því marki en þó ekki yfir 1000%. </a:t>
            </a:r>
          </a:p>
          <a:p>
            <a:r>
              <a:rPr lang="is-IS" dirty="0"/>
              <a:t>Hvammstangahöfn, Reykjaneshöfn og Hafnir Norðurþings skulda vel yfir 1000% af tekjum og er sleppt í þessari mynd. </a:t>
            </a:r>
          </a:p>
          <a:p>
            <a:endParaRPr lang="is-IS" dirty="0"/>
          </a:p>
          <a:p>
            <a:r>
              <a:rPr lang="is-IS" dirty="0"/>
              <a:t>Langþyngst vegur þar Reykjaneshöfn, en hún skuldaði 4,2 ma. kr. í árslok 2020 eða um helming af heildarskuldum allra hafnarsjóða, en fær aðeins 2% af heildartekjum hafnasjóðanna.  </a:t>
            </a:r>
          </a:p>
          <a:p>
            <a:endParaRPr lang="is-IS" dirty="0"/>
          </a:p>
          <a:p>
            <a:endParaRPr lang="is-IS" dirty="0"/>
          </a:p>
          <a:p>
            <a:endParaRPr lang="is-IS" dirty="0"/>
          </a:p>
        </p:txBody>
      </p:sp>
      <p:sp>
        <p:nvSpPr>
          <p:cNvPr id="4" name="Slide Number Placeholder 3"/>
          <p:cNvSpPr>
            <a:spLocks noGrp="1"/>
          </p:cNvSpPr>
          <p:nvPr>
            <p:ph type="sldNum" sz="quarter" idx="10"/>
          </p:nvPr>
        </p:nvSpPr>
        <p:spPr/>
        <p:txBody>
          <a:bodyPr/>
          <a:lstStyle/>
          <a:p>
            <a:fld id="{5EF31094-A541-48A4-BCA5-45E5137C49F6}" type="slidenum">
              <a:rPr lang="is-IS" smtClean="0"/>
              <a:pPr/>
              <a:t>19</a:t>
            </a:fld>
            <a:endParaRPr lang="is-IS"/>
          </a:p>
        </p:txBody>
      </p:sp>
    </p:spTree>
    <p:extLst>
      <p:ext uri="{BB962C8B-B14F-4D97-AF65-F5344CB8AC3E}">
        <p14:creationId xmlns:p14="http://schemas.microsoft.com/office/powerpoint/2010/main" val="236677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011">
              <a:defRPr/>
            </a:pPr>
            <a:r>
              <a:rPr lang="is-IS" dirty="0"/>
              <a:t>Skýrslan „Úttekt og greining á fjárhagsstöðu íslenskra hafna 2020“ liggur fyrir og má finna á heimasíðu Sambandsins. Hér mun ég fjalla um afkomu hafnarsjóða árið 2020, því merka ári.</a:t>
            </a:r>
          </a:p>
          <a:p>
            <a:pPr defTabSz="910011">
              <a:defRPr/>
            </a:pPr>
            <a:endParaRPr lang="is-IS" dirty="0"/>
          </a:p>
          <a:p>
            <a:pPr defTabSz="910011">
              <a:defRPr/>
            </a:pPr>
            <a:r>
              <a:rPr lang="is-IS" b="0" dirty="0"/>
              <a:t>. </a:t>
            </a:r>
          </a:p>
          <a:p>
            <a:pPr defTabSz="910011">
              <a:defRPr/>
            </a:pPr>
            <a:endParaRPr lang="is-IS" dirty="0"/>
          </a:p>
          <a:p>
            <a:endParaRPr lang="is-IS" dirty="0"/>
          </a:p>
        </p:txBody>
      </p:sp>
      <p:sp>
        <p:nvSpPr>
          <p:cNvPr id="4" name="Slide Number Placeholder 3"/>
          <p:cNvSpPr>
            <a:spLocks noGrp="1"/>
          </p:cNvSpPr>
          <p:nvPr>
            <p:ph type="sldNum" sz="quarter" idx="5"/>
          </p:nvPr>
        </p:nvSpPr>
        <p:spPr/>
        <p:txBody>
          <a:bodyPr/>
          <a:lstStyle/>
          <a:p>
            <a:fld id="{5EF31094-A541-48A4-BCA5-45E5137C49F6}" type="slidenum">
              <a:rPr lang="is-IS" smtClean="0"/>
              <a:pPr/>
              <a:t>2</a:t>
            </a:fld>
            <a:endParaRPr lang="is-IS"/>
          </a:p>
        </p:txBody>
      </p:sp>
    </p:spTree>
    <p:extLst>
      <p:ext uri="{BB962C8B-B14F-4D97-AF65-F5344CB8AC3E}">
        <p14:creationId xmlns:p14="http://schemas.microsoft.com/office/powerpoint/2010/main" val="393630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5EF31094-A541-48A4-BCA5-45E5137C49F6}" type="slidenum">
              <a:rPr lang="is-IS" smtClean="0"/>
              <a:pPr/>
              <a:t>20</a:t>
            </a:fld>
            <a:endParaRPr lang="is-IS"/>
          </a:p>
        </p:txBody>
      </p:sp>
    </p:spTree>
    <p:extLst>
      <p:ext uri="{BB962C8B-B14F-4D97-AF65-F5344CB8AC3E}">
        <p14:creationId xmlns:p14="http://schemas.microsoft.com/office/powerpoint/2010/main" val="1156289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err="1"/>
              <a:t>Hafnarsjóðir</a:t>
            </a:r>
            <a:r>
              <a:rPr lang="en-GB" dirty="0"/>
              <a:t> </a:t>
            </a:r>
            <a:r>
              <a:rPr lang="en-GB" dirty="0" err="1"/>
              <a:t>eru</a:t>
            </a:r>
            <a:r>
              <a:rPr lang="en-GB" dirty="0"/>
              <a:t> </a:t>
            </a:r>
            <a:r>
              <a:rPr lang="en-GB" dirty="0" err="1"/>
              <a:t>taldir</a:t>
            </a:r>
            <a:r>
              <a:rPr lang="en-GB" dirty="0"/>
              <a:t> </a:t>
            </a:r>
            <a:r>
              <a:rPr lang="en-GB" dirty="0" err="1"/>
              <a:t>í</a:t>
            </a:r>
            <a:r>
              <a:rPr lang="en-GB" dirty="0"/>
              <a:t> vanda </a:t>
            </a:r>
            <a:r>
              <a:rPr lang="en-GB" dirty="0" err="1"/>
              <a:t>ef</a:t>
            </a:r>
            <a:r>
              <a:rPr lang="en-GB" dirty="0"/>
              <a:t> </a:t>
            </a:r>
            <a:r>
              <a:rPr lang="en-GB" dirty="0" err="1"/>
              <a:t>eitt</a:t>
            </a:r>
            <a:r>
              <a:rPr lang="en-GB" dirty="0"/>
              <a:t> </a:t>
            </a:r>
            <a:r>
              <a:rPr lang="en-GB" dirty="0" err="1"/>
              <a:t>eða</a:t>
            </a:r>
            <a:r>
              <a:rPr lang="en-GB" dirty="0"/>
              <a:t> </a:t>
            </a:r>
            <a:r>
              <a:rPr lang="en-GB" dirty="0" err="1"/>
              <a:t>fleira</a:t>
            </a:r>
            <a:r>
              <a:rPr lang="en-GB" dirty="0"/>
              <a:t> </a:t>
            </a:r>
            <a:r>
              <a:rPr lang="en-GB" dirty="0" err="1"/>
              <a:t>af</a:t>
            </a:r>
            <a:r>
              <a:rPr lang="en-GB" dirty="0"/>
              <a:t> </a:t>
            </a:r>
            <a:r>
              <a:rPr lang="en-GB" dirty="0" err="1"/>
              <a:t>þessu</a:t>
            </a:r>
            <a:r>
              <a:rPr lang="en-GB" dirty="0"/>
              <a:t> </a:t>
            </a:r>
            <a:r>
              <a:rPr lang="en-GB" dirty="0" err="1"/>
              <a:t>á</a:t>
            </a:r>
            <a:r>
              <a:rPr lang="en-GB" dirty="0"/>
              <a:t> </a:t>
            </a:r>
            <a:r>
              <a:rPr lang="en-GB" dirty="0" err="1"/>
              <a:t>við</a:t>
            </a:r>
            <a:r>
              <a:rPr lang="en-GB" dirty="0"/>
              <a:t>:</a:t>
            </a:r>
          </a:p>
          <a:p>
            <a:r>
              <a:rPr lang="en-GB" dirty="0"/>
              <a:t>- </a:t>
            </a:r>
            <a:r>
              <a:rPr lang="en-GB" dirty="0" err="1"/>
              <a:t>Veltufé</a:t>
            </a:r>
            <a:r>
              <a:rPr lang="en-GB" dirty="0"/>
              <a:t> </a:t>
            </a:r>
            <a:r>
              <a:rPr lang="en-GB" dirty="0" err="1"/>
              <a:t>frá</a:t>
            </a:r>
            <a:r>
              <a:rPr lang="en-GB" dirty="0"/>
              <a:t> </a:t>
            </a:r>
            <a:r>
              <a:rPr lang="en-GB" dirty="0" err="1"/>
              <a:t>rekstri</a:t>
            </a:r>
            <a:r>
              <a:rPr lang="en-GB" dirty="0"/>
              <a:t> er </a:t>
            </a:r>
            <a:r>
              <a:rPr lang="en-GB" dirty="0" err="1"/>
              <a:t>neikvætt</a:t>
            </a:r>
            <a:endParaRPr lang="en-GB" dirty="0"/>
          </a:p>
          <a:p>
            <a:r>
              <a:rPr lang="en-GB" dirty="0"/>
              <a:t>- </a:t>
            </a:r>
            <a:r>
              <a:rPr lang="en-GB" dirty="0" err="1"/>
              <a:t>Eigið</a:t>
            </a:r>
            <a:r>
              <a:rPr lang="en-GB" dirty="0"/>
              <a:t> </a:t>
            </a:r>
            <a:r>
              <a:rPr lang="en-GB" dirty="0" err="1"/>
              <a:t>fé</a:t>
            </a:r>
            <a:r>
              <a:rPr lang="en-GB" dirty="0"/>
              <a:t> er </a:t>
            </a:r>
            <a:r>
              <a:rPr lang="en-GB" dirty="0" err="1"/>
              <a:t>neikvætt</a:t>
            </a:r>
            <a:endParaRPr lang="en-GB" dirty="0"/>
          </a:p>
          <a:p>
            <a:r>
              <a:rPr lang="en-GB" dirty="0"/>
              <a:t>- </a:t>
            </a:r>
            <a:r>
              <a:rPr lang="en-GB" dirty="0" err="1"/>
              <a:t>Skuldahlutfall</a:t>
            </a:r>
            <a:r>
              <a:rPr lang="en-GB" dirty="0"/>
              <a:t> er </a:t>
            </a:r>
            <a:r>
              <a:rPr lang="en-GB" dirty="0" err="1"/>
              <a:t>umfram</a:t>
            </a:r>
            <a:r>
              <a:rPr lang="en-GB" dirty="0"/>
              <a:t> 150% </a:t>
            </a:r>
            <a:r>
              <a:rPr lang="en-GB" dirty="0" err="1"/>
              <a:t>af</a:t>
            </a:r>
            <a:r>
              <a:rPr lang="en-GB" dirty="0"/>
              <a:t> </a:t>
            </a:r>
            <a:r>
              <a:rPr lang="en-GB" dirty="0" err="1"/>
              <a:t>tekjum</a:t>
            </a:r>
            <a:endParaRPr lang="en-GB" dirty="0"/>
          </a:p>
          <a:p>
            <a:r>
              <a:rPr lang="en-GB" dirty="0"/>
              <a:t>- </a:t>
            </a:r>
            <a:r>
              <a:rPr lang="en-GB" dirty="0" err="1"/>
              <a:t>Veltufjárhlutfall</a:t>
            </a:r>
            <a:r>
              <a:rPr lang="en-GB" dirty="0"/>
              <a:t> er </a:t>
            </a:r>
            <a:r>
              <a:rPr lang="en-GB" dirty="0" err="1"/>
              <a:t>undir</a:t>
            </a:r>
            <a:r>
              <a:rPr lang="en-GB" dirty="0"/>
              <a:t> </a:t>
            </a:r>
            <a:r>
              <a:rPr lang="en-GB" dirty="0" err="1"/>
              <a:t>einum</a:t>
            </a:r>
            <a:r>
              <a:rPr lang="en-GB" dirty="0"/>
              <a:t>. </a:t>
            </a:r>
            <a:endParaRPr lang="is-IS" dirty="0"/>
          </a:p>
          <a:p>
            <a:endParaRPr lang="is-IS" dirty="0"/>
          </a:p>
        </p:txBody>
      </p:sp>
      <p:sp>
        <p:nvSpPr>
          <p:cNvPr id="4" name="Slide Number Placeholder 3"/>
          <p:cNvSpPr>
            <a:spLocks noGrp="1"/>
          </p:cNvSpPr>
          <p:nvPr>
            <p:ph type="sldNum" sz="quarter" idx="5"/>
          </p:nvPr>
        </p:nvSpPr>
        <p:spPr/>
        <p:txBody>
          <a:bodyPr/>
          <a:lstStyle/>
          <a:p>
            <a:fld id="{5EF31094-A541-48A4-BCA5-45E5137C49F6}" type="slidenum">
              <a:rPr lang="is-IS" smtClean="0"/>
              <a:pPr/>
              <a:t>21</a:t>
            </a:fld>
            <a:endParaRPr lang="is-IS"/>
          </a:p>
        </p:txBody>
      </p:sp>
    </p:spTree>
    <p:extLst>
      <p:ext uri="{BB962C8B-B14F-4D97-AF65-F5344CB8AC3E}">
        <p14:creationId xmlns:p14="http://schemas.microsoft.com/office/powerpoint/2010/main" val="91048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 </a:t>
            </a:r>
            <a:r>
              <a:rPr lang="is-IS" sz="1200" kern="1200" dirty="0">
                <a:solidFill>
                  <a:schemeClr val="tx1"/>
                </a:solidFill>
                <a:effectLst/>
                <a:latin typeface="+mn-lt"/>
                <a:ea typeface="+mn-ea"/>
                <a:cs typeface="+mn-cs"/>
              </a:rPr>
              <a:t>Litlar hafnir, Hvammstangahöfn og Hólmavíkurhöfn skiluðu neikvæðu veltufé frá rekstri árið 2020 og glíma þar að auki við erfiða skuldastöðu eins og taflan sýnir. Skuldahlutfall Hvammstangahafnar fer þó batnandi og lækkaði árið 2020. Tekjurnar jukust sömuleiðis.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dirty="0"/>
          </a:p>
        </p:txBody>
      </p:sp>
      <p:sp>
        <p:nvSpPr>
          <p:cNvPr id="4" name="Slide Number Placeholder 3"/>
          <p:cNvSpPr>
            <a:spLocks noGrp="1"/>
          </p:cNvSpPr>
          <p:nvPr>
            <p:ph type="sldNum" sz="quarter" idx="5"/>
          </p:nvPr>
        </p:nvSpPr>
        <p:spPr/>
        <p:txBody>
          <a:bodyPr/>
          <a:lstStyle/>
          <a:p>
            <a:fld id="{5EF31094-A541-48A4-BCA5-45E5137C49F6}" type="slidenum">
              <a:rPr lang="is-IS" smtClean="0"/>
              <a:pPr/>
              <a:t>22</a:t>
            </a:fld>
            <a:endParaRPr lang="is-IS"/>
          </a:p>
        </p:txBody>
      </p:sp>
    </p:spTree>
    <p:extLst>
      <p:ext uri="{BB962C8B-B14F-4D97-AF65-F5344CB8AC3E}">
        <p14:creationId xmlns:p14="http://schemas.microsoft.com/office/powerpoint/2010/main" val="431838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is-IS" dirty="0"/>
              <a:t>Ellefu hafnir skulduðu yfir 150% af tekjum árið 2020. Fjórar þeirra voru með jákvætt eigið fé og sjást hér í þessari töflu.</a:t>
            </a:r>
          </a:p>
          <a:p>
            <a:pPr lvl="0"/>
            <a:r>
              <a:rPr lang="is-IS" dirty="0"/>
              <a:t>Hafnir Dalvíkurbyggðar og Súðavíkurhöfn eru með lækkandi tekjur og hækkandi skuldahlutfall.</a:t>
            </a:r>
          </a:p>
          <a:p>
            <a:pPr lvl="0"/>
            <a:endParaRPr lang="is-IS" dirty="0"/>
          </a:p>
        </p:txBody>
      </p:sp>
      <p:sp>
        <p:nvSpPr>
          <p:cNvPr id="4" name="Slide Number Placeholder 3"/>
          <p:cNvSpPr>
            <a:spLocks noGrp="1"/>
          </p:cNvSpPr>
          <p:nvPr>
            <p:ph type="sldNum" sz="quarter" idx="5"/>
          </p:nvPr>
        </p:nvSpPr>
        <p:spPr/>
        <p:txBody>
          <a:bodyPr/>
          <a:lstStyle/>
          <a:p>
            <a:fld id="{5EF31094-A541-48A4-BCA5-45E5137C49F6}" type="slidenum">
              <a:rPr lang="is-IS" smtClean="0"/>
              <a:pPr/>
              <a:t>23</a:t>
            </a:fld>
            <a:endParaRPr lang="is-IS"/>
          </a:p>
        </p:txBody>
      </p:sp>
    </p:spTree>
    <p:extLst>
      <p:ext uri="{BB962C8B-B14F-4D97-AF65-F5344CB8AC3E}">
        <p14:creationId xmlns:p14="http://schemas.microsoft.com/office/powerpoint/2010/main" val="4180669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a:solidFill>
                  <a:schemeClr val="tx1"/>
                </a:solidFill>
                <a:effectLst/>
                <a:latin typeface="+mn-lt"/>
                <a:ea typeface="+mn-ea"/>
                <a:cs typeface="+mn-cs"/>
              </a:rPr>
              <a:t>Sjö hafnarsjóðir skulda meira en 150% af tekjum og eru með neikvætt eigið fé. Skuldir og skuldbindingar þessara sjóða eru að jafnaði langt yfir 150% af tekjum. </a:t>
            </a:r>
          </a:p>
          <a:p>
            <a:endParaRPr lang="is-I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a:solidFill>
                  <a:schemeClr val="tx1"/>
                </a:solidFill>
                <a:effectLst/>
                <a:latin typeface="+mn-lt"/>
                <a:ea typeface="+mn-ea"/>
                <a:cs typeface="+mn-cs"/>
              </a:rPr>
              <a:t>Skuldahlutfall Hafna Norðurþings hækkaði verulega árið 2020 og var 1189% samanborið við 760% árið 2019.Tekjur hafnarinnar lækkuðu sömuleiðis um 34%. Húsavíkurhöfn hefur tekjur af PC Bakka en vegna rekstrarörðugleika hinna síðarnefndu hafa þær tekjur verið minni en vænst var en tímabundin stöðvun var á rekstrinum árið 2020. Sjóðurinn varð einnig fyrir tekjufalli vegna áhrifa covid-19 árið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dirty="0">
              <a:solidFill>
                <a:schemeClr val="tx1"/>
              </a:solidFill>
              <a:effectLst/>
              <a:latin typeface="+mn-lt"/>
              <a:ea typeface="+mn-ea"/>
              <a:cs typeface="+mn-cs"/>
            </a:endParaRPr>
          </a:p>
          <a:p>
            <a:r>
              <a:rPr lang="is-IS" sz="1200" kern="1200" dirty="0">
                <a:solidFill>
                  <a:schemeClr val="tx1"/>
                </a:solidFill>
                <a:effectLst/>
                <a:latin typeface="+mn-lt"/>
                <a:ea typeface="+mn-ea"/>
                <a:cs typeface="+mn-cs"/>
              </a:rPr>
              <a:t>Reykjaneshöfn hefur glímt við erfiða skuldastöðu um langt skeið sem rekja má til þess að  ekki hefur orðið að iðnaðaruppbyggingu á svæðinu sem var mikilvæg forsenda framkvæmda við höfnina. Tekjur hafnarinnar lækkuðu jafnframt um 42% frá 2019 til 2020 vegna áhrifa covid-19 á vöruflutninga og rekstrarniðurstaðan versnaði þar af leiðandi um 39%. Veltufjárhlutfall var um 0,35 samanborið við 0,5 árið 2019 og skuldahlutfallið var 2590% árið 2020 en 1565% árið áður. </a:t>
            </a:r>
          </a:p>
          <a:p>
            <a:endParaRPr lang="is-I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S" sz="1200" kern="1200" dirty="0">
              <a:solidFill>
                <a:schemeClr val="tx1"/>
              </a:solidFill>
              <a:effectLst/>
              <a:latin typeface="+mn-lt"/>
              <a:ea typeface="+mn-ea"/>
              <a:cs typeface="+mn-cs"/>
            </a:endParaRPr>
          </a:p>
          <a:p>
            <a:endParaRPr lang="is-IS" dirty="0"/>
          </a:p>
        </p:txBody>
      </p:sp>
      <p:sp>
        <p:nvSpPr>
          <p:cNvPr id="4" name="Slide Number Placeholder 3"/>
          <p:cNvSpPr>
            <a:spLocks noGrp="1"/>
          </p:cNvSpPr>
          <p:nvPr>
            <p:ph type="sldNum" sz="quarter" idx="5"/>
          </p:nvPr>
        </p:nvSpPr>
        <p:spPr/>
        <p:txBody>
          <a:bodyPr/>
          <a:lstStyle/>
          <a:p>
            <a:fld id="{5EF31094-A541-48A4-BCA5-45E5137C49F6}" type="slidenum">
              <a:rPr lang="is-IS" smtClean="0"/>
              <a:pPr/>
              <a:t>24</a:t>
            </a:fld>
            <a:endParaRPr lang="is-IS"/>
          </a:p>
        </p:txBody>
      </p:sp>
    </p:spTree>
    <p:extLst>
      <p:ext uri="{BB962C8B-B14F-4D97-AF65-F5344CB8AC3E}">
        <p14:creationId xmlns:p14="http://schemas.microsoft.com/office/powerpoint/2010/main" val="3412948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Í </a:t>
            </a:r>
            <a:r>
              <a:rPr lang="en-US" dirty="0" err="1"/>
              <a:t>ár</a:t>
            </a:r>
            <a:r>
              <a:rPr lang="en-US" dirty="0"/>
              <a:t> var </a:t>
            </a:r>
            <a:r>
              <a:rPr lang="en-US" dirty="0" err="1"/>
              <a:t>sérstaklega</a:t>
            </a:r>
            <a:r>
              <a:rPr lang="en-US" dirty="0"/>
              <a:t> spurt um </a:t>
            </a:r>
            <a:r>
              <a:rPr lang="en-US" dirty="0" err="1"/>
              <a:t>tekjufall</a:t>
            </a:r>
            <a:r>
              <a:rPr lang="en-US" dirty="0"/>
              <a:t> </a:t>
            </a:r>
            <a:r>
              <a:rPr lang="en-US" dirty="0" err="1"/>
              <a:t>vegna</a:t>
            </a:r>
            <a:r>
              <a:rPr lang="en-US" dirty="0"/>
              <a:t> covid-19 . Í </a:t>
            </a:r>
            <a:r>
              <a:rPr lang="en-US" dirty="0" err="1"/>
              <a:t>heild</a:t>
            </a:r>
            <a:r>
              <a:rPr lang="en-US" dirty="0"/>
              <a:t> </a:t>
            </a:r>
            <a:r>
              <a:rPr lang="en-US" dirty="0" err="1"/>
              <a:t>urðu</a:t>
            </a:r>
            <a:r>
              <a:rPr lang="en-US" dirty="0"/>
              <a:t> </a:t>
            </a:r>
            <a:r>
              <a:rPr lang="en-US" dirty="0" err="1"/>
              <a:t>hafnarsjóðir</a:t>
            </a:r>
            <a:r>
              <a:rPr lang="en-US" dirty="0"/>
              <a:t> </a:t>
            </a:r>
            <a:r>
              <a:rPr lang="en-US" dirty="0" err="1"/>
              <a:t>fyrir</a:t>
            </a:r>
            <a:r>
              <a:rPr lang="en-US" dirty="0"/>
              <a:t> </a:t>
            </a:r>
            <a:r>
              <a:rPr lang="en-US" dirty="0" err="1"/>
              <a:t>tekjufalli</a:t>
            </a:r>
            <a:r>
              <a:rPr lang="en-US" dirty="0"/>
              <a:t> er </a:t>
            </a:r>
            <a:r>
              <a:rPr lang="en-US" dirty="0" err="1"/>
              <a:t>nam</a:t>
            </a:r>
            <a:r>
              <a:rPr lang="en-US" dirty="0"/>
              <a:t> </a:t>
            </a:r>
            <a:r>
              <a:rPr lang="en-US" dirty="0" err="1"/>
              <a:t>nær</a:t>
            </a:r>
            <a:r>
              <a:rPr lang="en-US" dirty="0"/>
              <a:t> </a:t>
            </a:r>
            <a:r>
              <a:rPr lang="en-US" dirty="0" err="1"/>
              <a:t>tveimur</a:t>
            </a:r>
            <a:r>
              <a:rPr lang="en-US" dirty="0"/>
              <a:t> </a:t>
            </a:r>
            <a:r>
              <a:rPr lang="en-US" dirty="0" err="1"/>
              <a:t>milljörðum</a:t>
            </a:r>
            <a:r>
              <a:rPr lang="en-US" dirty="0"/>
              <a:t>. </a:t>
            </a:r>
          </a:p>
          <a:p>
            <a:endParaRPr lang="en-US" dirty="0"/>
          </a:p>
          <a:p>
            <a:r>
              <a:rPr lang="en-US" dirty="0" err="1"/>
              <a:t>Þar</a:t>
            </a:r>
            <a:r>
              <a:rPr lang="en-US" dirty="0"/>
              <a:t> </a:t>
            </a:r>
            <a:r>
              <a:rPr lang="en-US" dirty="0" err="1"/>
              <a:t>af</a:t>
            </a:r>
            <a:r>
              <a:rPr lang="en-US" dirty="0"/>
              <a:t> </a:t>
            </a:r>
            <a:r>
              <a:rPr lang="en-US" dirty="0" err="1"/>
              <a:t>urðu</a:t>
            </a:r>
            <a:r>
              <a:rPr lang="en-US" dirty="0"/>
              <a:t> </a:t>
            </a:r>
            <a:r>
              <a:rPr lang="en-US" dirty="0" err="1"/>
              <a:t>Faxaflóahafnir</a:t>
            </a:r>
            <a:r>
              <a:rPr lang="en-US" dirty="0"/>
              <a:t> </a:t>
            </a:r>
            <a:r>
              <a:rPr lang="en-US" dirty="0" err="1"/>
              <a:t>fyrir</a:t>
            </a:r>
            <a:r>
              <a:rPr lang="en-US" dirty="0"/>
              <a:t> </a:t>
            </a:r>
            <a:r>
              <a:rPr lang="en-US" dirty="0" err="1"/>
              <a:t>tekjufalli</a:t>
            </a:r>
            <a:r>
              <a:rPr lang="en-US" dirty="0"/>
              <a:t> er </a:t>
            </a:r>
            <a:r>
              <a:rPr lang="en-US" dirty="0" err="1"/>
              <a:t>nam</a:t>
            </a:r>
            <a:r>
              <a:rPr lang="en-US" dirty="0"/>
              <a:t> </a:t>
            </a:r>
            <a:r>
              <a:rPr lang="en-US" dirty="0" err="1"/>
              <a:t>rúmlega</a:t>
            </a:r>
            <a:r>
              <a:rPr lang="en-US" dirty="0"/>
              <a:t> 800 </a:t>
            </a:r>
            <a:r>
              <a:rPr lang="en-US" dirty="0" err="1"/>
              <a:t>milljónum</a:t>
            </a:r>
            <a:r>
              <a:rPr lang="en-US" dirty="0"/>
              <a:t>, </a:t>
            </a:r>
            <a:r>
              <a:rPr lang="en-US" dirty="0" err="1"/>
              <a:t>bæði</a:t>
            </a:r>
            <a:r>
              <a:rPr lang="en-US" dirty="0"/>
              <a:t> </a:t>
            </a:r>
            <a:r>
              <a:rPr lang="en-US" dirty="0" err="1"/>
              <a:t>vegna</a:t>
            </a:r>
            <a:r>
              <a:rPr lang="en-US" dirty="0"/>
              <a:t> </a:t>
            </a:r>
            <a:r>
              <a:rPr lang="en-US" dirty="0" err="1"/>
              <a:t>lægri</a:t>
            </a:r>
            <a:r>
              <a:rPr lang="en-US" dirty="0"/>
              <a:t> </a:t>
            </a:r>
            <a:r>
              <a:rPr lang="en-US" dirty="0" err="1"/>
              <a:t>tekna</a:t>
            </a:r>
            <a:r>
              <a:rPr lang="en-US" dirty="0"/>
              <a:t> </a:t>
            </a:r>
            <a:r>
              <a:rPr lang="en-US" dirty="0" err="1"/>
              <a:t>af</a:t>
            </a:r>
            <a:r>
              <a:rPr lang="en-US" dirty="0"/>
              <a:t> </a:t>
            </a:r>
            <a:r>
              <a:rPr lang="en-US" dirty="0" err="1"/>
              <a:t>komu</a:t>
            </a:r>
            <a:r>
              <a:rPr lang="en-US" dirty="0"/>
              <a:t> </a:t>
            </a:r>
            <a:r>
              <a:rPr lang="en-US" dirty="0" err="1"/>
              <a:t>skemmtiferðaskipa</a:t>
            </a:r>
            <a:r>
              <a:rPr lang="en-US" dirty="0"/>
              <a:t> </a:t>
            </a:r>
            <a:r>
              <a:rPr lang="en-US" dirty="0" err="1"/>
              <a:t>og</a:t>
            </a:r>
            <a:r>
              <a:rPr lang="en-US" dirty="0"/>
              <a:t> </a:t>
            </a:r>
            <a:r>
              <a:rPr lang="en-US" dirty="0" err="1"/>
              <a:t>lægri</a:t>
            </a:r>
            <a:r>
              <a:rPr lang="en-US" dirty="0"/>
              <a:t> </a:t>
            </a:r>
            <a:r>
              <a:rPr lang="en-US" dirty="0" err="1"/>
              <a:t>tekna</a:t>
            </a:r>
            <a:r>
              <a:rPr lang="en-US" dirty="0"/>
              <a:t> </a:t>
            </a:r>
            <a:r>
              <a:rPr lang="en-US" dirty="0" err="1"/>
              <a:t>af</a:t>
            </a:r>
            <a:r>
              <a:rPr lang="en-US" dirty="0"/>
              <a:t> </a:t>
            </a:r>
            <a:r>
              <a:rPr lang="en-US" dirty="0" err="1"/>
              <a:t>vörugjöldum</a:t>
            </a:r>
            <a:r>
              <a:rPr lang="en-US" dirty="0"/>
              <a:t>. </a:t>
            </a:r>
          </a:p>
          <a:p>
            <a:endParaRPr lang="en-US" dirty="0"/>
          </a:p>
          <a:p>
            <a:r>
              <a:rPr lang="en-US" dirty="0" err="1"/>
              <a:t>Tekjufall</a:t>
            </a:r>
            <a:r>
              <a:rPr lang="en-US" dirty="0"/>
              <a:t> </a:t>
            </a:r>
            <a:r>
              <a:rPr lang="en-US" dirty="0" err="1"/>
              <a:t>Hafnasamlags</a:t>
            </a:r>
            <a:r>
              <a:rPr lang="en-US" dirty="0"/>
              <a:t> </a:t>
            </a:r>
            <a:r>
              <a:rPr lang="en-US" dirty="0" err="1"/>
              <a:t>Norðurlands</a:t>
            </a:r>
            <a:r>
              <a:rPr lang="en-US" dirty="0"/>
              <a:t> </a:t>
            </a:r>
            <a:r>
              <a:rPr lang="en-US" dirty="0" err="1"/>
              <a:t>snýr</a:t>
            </a:r>
            <a:r>
              <a:rPr lang="en-US" dirty="0"/>
              <a:t> </a:t>
            </a:r>
            <a:r>
              <a:rPr lang="en-US" dirty="0" err="1"/>
              <a:t>einkum</a:t>
            </a:r>
            <a:r>
              <a:rPr lang="en-US" dirty="0"/>
              <a:t> </a:t>
            </a:r>
            <a:r>
              <a:rPr lang="en-US" dirty="0" err="1"/>
              <a:t>að</a:t>
            </a:r>
            <a:r>
              <a:rPr lang="en-US" dirty="0"/>
              <a:t> </a:t>
            </a:r>
            <a:r>
              <a:rPr lang="en-US" dirty="0" err="1"/>
              <a:t>lægri</a:t>
            </a:r>
            <a:r>
              <a:rPr lang="en-US" dirty="0"/>
              <a:t> </a:t>
            </a:r>
            <a:r>
              <a:rPr lang="en-US" dirty="0" err="1"/>
              <a:t>tekjum</a:t>
            </a:r>
            <a:r>
              <a:rPr lang="en-US" dirty="0"/>
              <a:t> </a:t>
            </a:r>
            <a:r>
              <a:rPr lang="en-US" dirty="0" err="1"/>
              <a:t>af</a:t>
            </a:r>
            <a:r>
              <a:rPr lang="en-US" dirty="0"/>
              <a:t> </a:t>
            </a:r>
            <a:r>
              <a:rPr lang="en-US" dirty="0" err="1"/>
              <a:t>skemmtiferðaskipum</a:t>
            </a:r>
            <a:r>
              <a:rPr lang="en-US" dirty="0"/>
              <a:t> </a:t>
            </a:r>
            <a:r>
              <a:rPr lang="en-US" dirty="0" err="1"/>
              <a:t>og</a:t>
            </a:r>
            <a:r>
              <a:rPr lang="en-US" dirty="0"/>
              <a:t> </a:t>
            </a:r>
            <a:r>
              <a:rPr lang="en-US" dirty="0" err="1"/>
              <a:t>nam</a:t>
            </a:r>
            <a:r>
              <a:rPr lang="en-US" dirty="0"/>
              <a:t> um 400 </a:t>
            </a:r>
            <a:r>
              <a:rPr lang="en-US" dirty="0" err="1"/>
              <a:t>milljónum</a:t>
            </a:r>
            <a:r>
              <a:rPr lang="en-US" dirty="0"/>
              <a:t> kr. </a:t>
            </a:r>
          </a:p>
          <a:p>
            <a:endParaRPr lang="en-US" dirty="0"/>
          </a:p>
          <a:p>
            <a:r>
              <a:rPr lang="en-US" dirty="0" err="1"/>
              <a:t>Hafnir</a:t>
            </a:r>
            <a:r>
              <a:rPr lang="en-US" dirty="0"/>
              <a:t> </a:t>
            </a:r>
            <a:r>
              <a:rPr lang="en-US" dirty="0" err="1"/>
              <a:t>Ísafjarðarbæjar</a:t>
            </a:r>
            <a:r>
              <a:rPr lang="en-US" dirty="0"/>
              <a:t> </a:t>
            </a:r>
            <a:r>
              <a:rPr lang="en-US" dirty="0" err="1"/>
              <a:t>og</a:t>
            </a:r>
            <a:r>
              <a:rPr lang="en-US" dirty="0"/>
              <a:t> </a:t>
            </a:r>
            <a:r>
              <a:rPr lang="en-US" dirty="0" err="1"/>
              <a:t>Hafnir</a:t>
            </a:r>
            <a:r>
              <a:rPr lang="en-US" dirty="0"/>
              <a:t> </a:t>
            </a:r>
            <a:r>
              <a:rPr lang="en-US" dirty="0" err="1"/>
              <a:t>Múlaþings</a:t>
            </a:r>
            <a:r>
              <a:rPr lang="en-US" dirty="0"/>
              <a:t> </a:t>
            </a:r>
            <a:r>
              <a:rPr lang="en-US" dirty="0" err="1"/>
              <a:t>hafa</a:t>
            </a:r>
            <a:r>
              <a:rPr lang="en-US" dirty="0"/>
              <a:t> </a:t>
            </a:r>
            <a:r>
              <a:rPr lang="en-US" dirty="0" err="1"/>
              <a:t>einnig</a:t>
            </a:r>
            <a:r>
              <a:rPr lang="en-US" dirty="0"/>
              <a:t> </a:t>
            </a:r>
            <a:r>
              <a:rPr lang="en-US" dirty="0" err="1"/>
              <a:t>byggt</a:t>
            </a:r>
            <a:r>
              <a:rPr lang="en-US" dirty="0"/>
              <a:t> </a:t>
            </a:r>
            <a:r>
              <a:rPr lang="en-US" dirty="0" err="1"/>
              <a:t>sínar</a:t>
            </a:r>
            <a:r>
              <a:rPr lang="en-US" dirty="0"/>
              <a:t> </a:t>
            </a:r>
            <a:r>
              <a:rPr lang="en-US" dirty="0" err="1"/>
              <a:t>tekjur</a:t>
            </a:r>
            <a:r>
              <a:rPr lang="en-US" dirty="0"/>
              <a:t> </a:t>
            </a:r>
            <a:r>
              <a:rPr lang="en-US" dirty="0" err="1"/>
              <a:t>að</a:t>
            </a:r>
            <a:r>
              <a:rPr lang="en-US" dirty="0"/>
              <a:t> </a:t>
            </a:r>
            <a:r>
              <a:rPr lang="en-US" dirty="0" err="1"/>
              <a:t>stórum</a:t>
            </a:r>
            <a:r>
              <a:rPr lang="en-US" dirty="0"/>
              <a:t> </a:t>
            </a:r>
            <a:r>
              <a:rPr lang="en-US" dirty="0" err="1"/>
              <a:t>hluta</a:t>
            </a:r>
            <a:r>
              <a:rPr lang="en-US" dirty="0"/>
              <a:t> á </a:t>
            </a:r>
            <a:r>
              <a:rPr lang="en-US" dirty="0" err="1"/>
              <a:t>skemmtiferðaskipum</a:t>
            </a:r>
            <a:r>
              <a:rPr lang="en-US" dirty="0"/>
              <a:t> </a:t>
            </a:r>
            <a:r>
              <a:rPr lang="en-US" dirty="0" err="1"/>
              <a:t>og</a:t>
            </a:r>
            <a:r>
              <a:rPr lang="en-US" dirty="0"/>
              <a:t> </a:t>
            </a:r>
            <a:r>
              <a:rPr lang="en-US" dirty="0" err="1"/>
              <a:t>urðu</a:t>
            </a:r>
            <a:r>
              <a:rPr lang="en-US" dirty="0"/>
              <a:t> </a:t>
            </a:r>
            <a:r>
              <a:rPr lang="en-US" dirty="0" err="1"/>
              <a:t>fyrir</a:t>
            </a:r>
            <a:r>
              <a:rPr lang="en-US" dirty="0"/>
              <a:t> </a:t>
            </a:r>
            <a:r>
              <a:rPr lang="en-US" dirty="0" err="1"/>
              <a:t>tekjufalli</a:t>
            </a:r>
            <a:r>
              <a:rPr lang="en-US" dirty="0"/>
              <a:t> er </a:t>
            </a:r>
            <a:r>
              <a:rPr lang="en-US" dirty="0" err="1"/>
              <a:t>nam</a:t>
            </a:r>
            <a:r>
              <a:rPr lang="en-US" dirty="0"/>
              <a:t> 100-150 </a:t>
            </a:r>
            <a:r>
              <a:rPr lang="en-US" dirty="0" err="1"/>
              <a:t>milljónum</a:t>
            </a:r>
            <a:r>
              <a:rPr lang="en-US" dirty="0"/>
              <a:t> kr. </a:t>
            </a:r>
            <a:r>
              <a:rPr lang="en-US" dirty="0" err="1"/>
              <a:t>vegna</a:t>
            </a:r>
            <a:r>
              <a:rPr lang="en-US" dirty="0"/>
              <a:t> </a:t>
            </a:r>
            <a:r>
              <a:rPr lang="en-US" dirty="0" err="1"/>
              <a:t>lítils</a:t>
            </a:r>
            <a:r>
              <a:rPr lang="en-US" dirty="0"/>
              <a:t> </a:t>
            </a:r>
            <a:r>
              <a:rPr lang="en-US" dirty="0" err="1"/>
              <a:t>fjölda</a:t>
            </a:r>
            <a:r>
              <a:rPr lang="en-US" dirty="0"/>
              <a:t> </a:t>
            </a:r>
            <a:r>
              <a:rPr lang="en-US" dirty="0" err="1"/>
              <a:t>skemmtiferðaskipa</a:t>
            </a:r>
            <a:r>
              <a:rPr lang="en-US" dirty="0"/>
              <a:t> </a:t>
            </a:r>
            <a:r>
              <a:rPr lang="en-US" dirty="0" err="1"/>
              <a:t>árið</a:t>
            </a:r>
            <a:r>
              <a:rPr lang="en-US" dirty="0"/>
              <a:t> 2020.</a:t>
            </a:r>
          </a:p>
          <a:p>
            <a:endParaRPr lang="en-US" dirty="0"/>
          </a:p>
          <a:p>
            <a:r>
              <a:rPr lang="en-US" dirty="0" err="1"/>
              <a:t>Reykjaneshöfn</a:t>
            </a:r>
            <a:r>
              <a:rPr lang="en-US" dirty="0"/>
              <a:t> </a:t>
            </a:r>
            <a:r>
              <a:rPr lang="en-US" dirty="0" err="1"/>
              <a:t>hlaut</a:t>
            </a:r>
            <a:r>
              <a:rPr lang="en-US" dirty="0"/>
              <a:t> </a:t>
            </a:r>
            <a:r>
              <a:rPr lang="en-US" dirty="0" err="1"/>
              <a:t>lægri</a:t>
            </a:r>
            <a:r>
              <a:rPr lang="en-US" dirty="0"/>
              <a:t> </a:t>
            </a:r>
            <a:r>
              <a:rPr lang="en-US" dirty="0" err="1"/>
              <a:t>tekjur</a:t>
            </a:r>
            <a:r>
              <a:rPr lang="en-US" dirty="0"/>
              <a:t> </a:t>
            </a:r>
            <a:r>
              <a:rPr lang="en-US" dirty="0" err="1"/>
              <a:t>af</a:t>
            </a:r>
            <a:r>
              <a:rPr lang="en-US" dirty="0"/>
              <a:t> </a:t>
            </a:r>
            <a:r>
              <a:rPr lang="en-US" dirty="0" err="1"/>
              <a:t>vörugjöldum</a:t>
            </a:r>
            <a:r>
              <a:rPr lang="en-US" dirty="0"/>
              <a:t> </a:t>
            </a:r>
            <a:r>
              <a:rPr lang="en-US" dirty="0" err="1"/>
              <a:t>árið</a:t>
            </a:r>
            <a:r>
              <a:rPr lang="en-US" dirty="0"/>
              <a:t> 2020 </a:t>
            </a:r>
            <a:r>
              <a:rPr lang="en-US" dirty="0" err="1"/>
              <a:t>vegna</a:t>
            </a:r>
            <a:r>
              <a:rPr lang="en-US" dirty="0"/>
              <a:t> covid-19 </a:t>
            </a:r>
            <a:r>
              <a:rPr lang="en-US" dirty="0" err="1"/>
              <a:t>og</a:t>
            </a:r>
            <a:r>
              <a:rPr lang="en-US" dirty="0"/>
              <a:t> </a:t>
            </a:r>
            <a:r>
              <a:rPr lang="en-US" dirty="0" err="1"/>
              <a:t>varð</a:t>
            </a:r>
            <a:r>
              <a:rPr lang="en-US" dirty="0"/>
              <a:t> </a:t>
            </a:r>
            <a:r>
              <a:rPr lang="en-US" dirty="0" err="1"/>
              <a:t>fyrir</a:t>
            </a:r>
            <a:r>
              <a:rPr lang="en-US" dirty="0"/>
              <a:t> </a:t>
            </a:r>
            <a:r>
              <a:rPr lang="en-US" dirty="0" err="1"/>
              <a:t>tekjufalli</a:t>
            </a:r>
            <a:r>
              <a:rPr lang="en-US" dirty="0"/>
              <a:t> er </a:t>
            </a:r>
            <a:r>
              <a:rPr lang="en-US" dirty="0" err="1"/>
              <a:t>nam</a:t>
            </a:r>
            <a:r>
              <a:rPr lang="en-US" dirty="0"/>
              <a:t> 112 </a:t>
            </a:r>
            <a:r>
              <a:rPr lang="en-US" dirty="0" err="1"/>
              <a:t>milljónum</a:t>
            </a:r>
            <a:r>
              <a:rPr lang="en-US" dirty="0"/>
              <a:t> kr.</a:t>
            </a:r>
            <a:endParaRPr lang="is-IS" dirty="0"/>
          </a:p>
        </p:txBody>
      </p:sp>
      <p:sp>
        <p:nvSpPr>
          <p:cNvPr id="4" name="Slide Number Placeholder 3"/>
          <p:cNvSpPr>
            <a:spLocks noGrp="1"/>
          </p:cNvSpPr>
          <p:nvPr>
            <p:ph type="sldNum" sz="quarter" idx="5"/>
          </p:nvPr>
        </p:nvSpPr>
        <p:spPr/>
        <p:txBody>
          <a:bodyPr/>
          <a:lstStyle/>
          <a:p>
            <a:fld id="{5EF31094-A541-48A4-BCA5-45E5137C49F6}" type="slidenum">
              <a:rPr lang="is-IS" smtClean="0"/>
              <a:pPr/>
              <a:t>26</a:t>
            </a:fld>
            <a:endParaRPr lang="is-IS"/>
          </a:p>
        </p:txBody>
      </p:sp>
    </p:spTree>
    <p:extLst>
      <p:ext uri="{BB962C8B-B14F-4D97-AF65-F5344CB8AC3E}">
        <p14:creationId xmlns:p14="http://schemas.microsoft.com/office/powerpoint/2010/main" val="3273669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5EF31094-A541-48A4-BCA5-45E5137C49F6}" type="slidenum">
              <a:rPr lang="is-IS" smtClean="0"/>
              <a:pPr/>
              <a:t>27</a:t>
            </a:fld>
            <a:endParaRPr lang="is-IS"/>
          </a:p>
        </p:txBody>
      </p:sp>
    </p:spTree>
    <p:extLst>
      <p:ext uri="{BB962C8B-B14F-4D97-AF65-F5344CB8AC3E}">
        <p14:creationId xmlns:p14="http://schemas.microsoft.com/office/powerpoint/2010/main" val="3461987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011">
              <a:defRPr/>
            </a:pPr>
            <a:r>
              <a:rPr lang="is-IS" sz="1800" dirty="0">
                <a:effectLst/>
                <a:latin typeface="Optima"/>
                <a:ea typeface="Calibri" panose="020F0502020204030204" pitchFamily="34" charset="0"/>
                <a:cs typeface="Times New Roman" panose="02020603050405020304" pitchFamily="18" charset="0"/>
              </a:rPr>
              <a:t>Gert er ráð fyrir lækkun tekna frá 2020 til 2021 og að rekstrarafgangur minnki verulega í hlutfalli við tekjur. Þá sýna áætlanir áform um að fjárfestingar muni einnig lækka í hlutfalli við tekjur. </a:t>
            </a:r>
          </a:p>
          <a:p>
            <a:pPr defTabSz="910011">
              <a:defRPr/>
            </a:pPr>
            <a:endParaRPr lang="is-IS" sz="1800" dirty="0">
              <a:latin typeface="Optima"/>
              <a:ea typeface="Calibri" panose="020F0502020204030204" pitchFamily="34" charset="0"/>
              <a:cs typeface="Times New Roman" panose="02020603050405020304" pitchFamily="18" charset="0"/>
            </a:endParaRPr>
          </a:p>
          <a:p>
            <a:pPr defTabSz="910011">
              <a:defRPr/>
            </a:pPr>
            <a:r>
              <a:rPr lang="is-IS" sz="1800" dirty="0">
                <a:effectLst/>
                <a:latin typeface="Optima"/>
                <a:ea typeface="Calibri" panose="020F0502020204030204" pitchFamily="34" charset="0"/>
                <a:cs typeface="Times New Roman" panose="02020603050405020304" pitchFamily="18" charset="0"/>
              </a:rPr>
              <a:t>Skuldir og skuldbindingar munu aukast gangi áætlanir um 2021 eftir. </a:t>
            </a:r>
            <a:endParaRPr lang="is-IS" dirty="0"/>
          </a:p>
          <a:p>
            <a:endParaRPr lang="is-IS" dirty="0"/>
          </a:p>
        </p:txBody>
      </p:sp>
      <p:sp>
        <p:nvSpPr>
          <p:cNvPr id="4" name="Slide Number Placeholder 3"/>
          <p:cNvSpPr>
            <a:spLocks noGrp="1"/>
          </p:cNvSpPr>
          <p:nvPr>
            <p:ph type="sldNum" sz="quarter" idx="5"/>
          </p:nvPr>
        </p:nvSpPr>
        <p:spPr/>
        <p:txBody>
          <a:bodyPr/>
          <a:lstStyle/>
          <a:p>
            <a:fld id="{5EF31094-A541-48A4-BCA5-45E5137C49F6}" type="slidenum">
              <a:rPr lang="is-IS" smtClean="0"/>
              <a:pPr/>
              <a:t>28</a:t>
            </a:fld>
            <a:endParaRPr lang="is-IS"/>
          </a:p>
        </p:txBody>
      </p:sp>
    </p:spTree>
    <p:extLst>
      <p:ext uri="{BB962C8B-B14F-4D97-AF65-F5344CB8AC3E}">
        <p14:creationId xmlns:p14="http://schemas.microsoft.com/office/powerpoint/2010/main" val="2734281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011">
              <a:defRPr/>
            </a:pPr>
            <a:r>
              <a:rPr lang="is-IS" dirty="0"/>
              <a:t>Leitað var eftir upplýsingum um framkvæmdaáform áranna 2021 til 2024  og áætlaðar endurgreiðslur frá Hafnabótasjóði. </a:t>
            </a:r>
          </a:p>
          <a:p>
            <a:pPr defTabSz="910011">
              <a:defRPr/>
            </a:pPr>
            <a:r>
              <a:rPr lang="is-IS" dirty="0"/>
              <a:t>Hafnarsjóðir reikna með töluverðum framkvæmdum á næstu árum en hvort þau áform gangi eftir ræðst m.a. af áhrifum covid-19 og því fjármagni sem Hafnabótasjóður fær til ráðstöfunar.</a:t>
            </a:r>
          </a:p>
          <a:p>
            <a:pPr defTabSz="910011">
              <a:defRPr/>
            </a:pPr>
            <a:endParaRPr lang="is-IS" dirty="0"/>
          </a:p>
          <a:p>
            <a:pPr defTabSz="910011">
              <a:defRPr/>
            </a:pPr>
            <a:endParaRPr lang="is-IS" dirty="0"/>
          </a:p>
          <a:p>
            <a:pPr defTabSz="910011">
              <a:defRPr/>
            </a:pPr>
            <a:endParaRPr lang="is-IS" dirty="0"/>
          </a:p>
          <a:p>
            <a:endParaRPr lang="is-IS" dirty="0"/>
          </a:p>
          <a:p>
            <a:endParaRPr lang="is-IS" dirty="0"/>
          </a:p>
        </p:txBody>
      </p:sp>
      <p:sp>
        <p:nvSpPr>
          <p:cNvPr id="4" name="Slide Number Placeholder 3"/>
          <p:cNvSpPr>
            <a:spLocks noGrp="1"/>
          </p:cNvSpPr>
          <p:nvPr>
            <p:ph type="sldNum" sz="quarter" idx="10"/>
          </p:nvPr>
        </p:nvSpPr>
        <p:spPr/>
        <p:txBody>
          <a:bodyPr/>
          <a:lstStyle/>
          <a:p>
            <a:fld id="{5EF31094-A541-48A4-BCA5-45E5137C49F6}" type="slidenum">
              <a:rPr lang="is-IS" smtClean="0"/>
              <a:pPr/>
              <a:t>29</a:t>
            </a:fld>
            <a:endParaRPr lang="is-IS"/>
          </a:p>
        </p:txBody>
      </p:sp>
    </p:spTree>
    <p:extLst>
      <p:ext uri="{BB962C8B-B14F-4D97-AF65-F5344CB8AC3E}">
        <p14:creationId xmlns:p14="http://schemas.microsoft.com/office/powerpoint/2010/main" val="1576576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Staða hafna er verri en árið 2019 líkt og búast mátti við og ljóst er covid-19 hefur haft áhrif á rekstur hafna, einkum rekstur hafna sem þjónusta skemmtiferðaskip. Fleiri hafnir glíma nú við vanda en gerðu áður sem má rekja að hluta til áhrifa heimsfaraldursins. Efnahagshorfur eru jafnframt enn óvissar og erfitt er að segja til um framhaldið.</a:t>
            </a:r>
          </a:p>
          <a:p>
            <a:endParaRPr lang="is-IS" dirty="0"/>
          </a:p>
        </p:txBody>
      </p:sp>
      <p:sp>
        <p:nvSpPr>
          <p:cNvPr id="4" name="Slide Number Placeholder 3"/>
          <p:cNvSpPr>
            <a:spLocks noGrp="1"/>
          </p:cNvSpPr>
          <p:nvPr>
            <p:ph type="sldNum" sz="quarter" idx="10"/>
          </p:nvPr>
        </p:nvSpPr>
        <p:spPr/>
        <p:txBody>
          <a:bodyPr/>
          <a:lstStyle/>
          <a:p>
            <a:fld id="{5EF31094-A541-48A4-BCA5-45E5137C49F6}" type="slidenum">
              <a:rPr lang="is-IS" smtClean="0"/>
              <a:pPr/>
              <a:t>30</a:t>
            </a:fld>
            <a:endParaRPr lang="is-IS"/>
          </a:p>
        </p:txBody>
      </p:sp>
    </p:spTree>
    <p:extLst>
      <p:ext uri="{BB962C8B-B14F-4D97-AF65-F5344CB8AC3E}">
        <p14:creationId xmlns:p14="http://schemas.microsoft.com/office/powerpoint/2010/main" val="21116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011">
              <a:defRPr/>
            </a:pPr>
            <a:r>
              <a:rPr lang="is-IS" dirty="0"/>
              <a:t>Líkt og undanfarin ár var tölulegum upplýsingum aflað með því að senda hafnasjóðum Excel skjal til útfyllingar. Svör bárust frá öllum hafnarsjóðum í ár og þökkum við kærlega fyrir það. Skýrslan er að mestu leyti byggð á svörum hafnarsjóða og úrvinnslu þeirra.</a:t>
            </a:r>
          </a:p>
          <a:p>
            <a:pPr defTabSz="910011">
              <a:defRPr/>
            </a:pPr>
            <a:endParaRPr lang="is-IS" dirty="0"/>
          </a:p>
          <a:p>
            <a:pPr defTabSz="910011">
              <a:defRPr/>
            </a:pPr>
            <a:endParaRPr lang="is-IS" dirty="0"/>
          </a:p>
        </p:txBody>
      </p:sp>
      <p:sp>
        <p:nvSpPr>
          <p:cNvPr id="4" name="Slide Number Placeholder 3"/>
          <p:cNvSpPr>
            <a:spLocks noGrp="1"/>
          </p:cNvSpPr>
          <p:nvPr>
            <p:ph type="sldNum" sz="quarter" idx="10"/>
          </p:nvPr>
        </p:nvSpPr>
        <p:spPr/>
        <p:txBody>
          <a:bodyPr/>
          <a:lstStyle/>
          <a:p>
            <a:fld id="{5EF31094-A541-48A4-BCA5-45E5137C49F6}" type="slidenum">
              <a:rPr lang="is-IS" smtClean="0"/>
              <a:pPr/>
              <a:t>3</a:t>
            </a:fld>
            <a:endParaRPr lang="is-IS"/>
          </a:p>
        </p:txBody>
      </p:sp>
    </p:spTree>
    <p:extLst>
      <p:ext uri="{BB962C8B-B14F-4D97-AF65-F5344CB8AC3E}">
        <p14:creationId xmlns:p14="http://schemas.microsoft.com/office/powerpoint/2010/main" val="216961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Hafnarsjóðir voru 32 árið 2020 en þeim fækkaði um tvo frá árinu 2019 er Djúpavogshöfn, Borgarfjarðarhöfn og Seyðisfjarðarhöfn sameinuðust undir Höfnum Múlaþings.</a:t>
            </a:r>
          </a:p>
          <a:p>
            <a:endParaRPr lang="is-IS" dirty="0"/>
          </a:p>
          <a:p>
            <a:r>
              <a:rPr lang="is-IS" dirty="0"/>
              <a:t>Líkt og gengur og gerist eru hafnir landsins nokkuð mismunandi að umfangi og stærð en þó víða lífæðar samfélagsins. Sumar eru fiskihafnir, aðrar flutningshafnir og margar blanda af báðu. Þá eru nokkrar hafnir sem hafa á undanförnum árum byggt sínar tekjur að miklu leiti á skemmtiferðaskipum.</a:t>
            </a:r>
          </a:p>
          <a:p>
            <a:endParaRPr lang="is-IS" dirty="0"/>
          </a:p>
          <a:p>
            <a:r>
              <a:rPr lang="is-IS" dirty="0"/>
              <a:t>Spurt var um stöðugildi hjá hafnarsjóðum og voru þau í heild 198 talsins sem er fækkun um tvö stöðugildi frá árinu 2019. Sex litlir sjóðir voru ekki með neina starfsmenn. Langflestir starfa hjá Faxaflóahöfnum í 70 stöðugildum sem er 35% af heildinni. Að meðaltali voru 7,6 stöðugildi hjá þeim sem eru með starfsmenn en að Faxaflóahöfnum undanskildum lækkar meðaltalið niður í 5,1.</a:t>
            </a:r>
          </a:p>
          <a:p>
            <a:endParaRPr lang="is-IS" dirty="0"/>
          </a:p>
          <a:p>
            <a:pPr defTabSz="910011">
              <a:defRPr/>
            </a:pPr>
            <a:r>
              <a:rPr lang="is-IS" dirty="0"/>
              <a:t>Að rekstrarumfangi eru Faxaflóahafnir langstærsti hafnarsjóðurinn með </a:t>
            </a:r>
            <a:r>
              <a:rPr lang="is-IS" dirty="0">
                <a:highlight>
                  <a:srgbClr val="FFFF00"/>
                </a:highlight>
              </a:rPr>
              <a:t>um 38% </a:t>
            </a:r>
            <a:r>
              <a:rPr lang="is-IS" dirty="0"/>
              <a:t>heildarteknanna, næst eru Fjarðabyggðahafnir með tæplega 12% af tekjum allra hafnarsjóða og afla þessir tveir hafnarsjóðir næstum helming tekna hafnarsjóða landsins. </a:t>
            </a:r>
          </a:p>
          <a:p>
            <a:pPr defTabSz="910011">
              <a:defRPr/>
            </a:pPr>
            <a:endParaRPr lang="is-IS" dirty="0"/>
          </a:p>
          <a:p>
            <a:pPr defTabSz="910011">
              <a:defRPr/>
            </a:pPr>
            <a:r>
              <a:rPr lang="is-IS" dirty="0"/>
              <a:t>Blönduóshöfn er minnst hafnarsjóða og skilaði nær engum rekstrartekjum árið 2020. </a:t>
            </a:r>
          </a:p>
          <a:p>
            <a:endParaRPr lang="is-IS" dirty="0"/>
          </a:p>
        </p:txBody>
      </p:sp>
      <p:sp>
        <p:nvSpPr>
          <p:cNvPr id="4" name="Slide Number Placeholder 3"/>
          <p:cNvSpPr>
            <a:spLocks noGrp="1"/>
          </p:cNvSpPr>
          <p:nvPr>
            <p:ph type="sldNum" sz="quarter" idx="5"/>
          </p:nvPr>
        </p:nvSpPr>
        <p:spPr/>
        <p:txBody>
          <a:bodyPr/>
          <a:lstStyle/>
          <a:p>
            <a:fld id="{5EF31094-A541-48A4-BCA5-45E5137C49F6}" type="slidenum">
              <a:rPr lang="is-IS" smtClean="0"/>
              <a:pPr/>
              <a:t>4</a:t>
            </a:fld>
            <a:endParaRPr lang="is-IS"/>
          </a:p>
        </p:txBody>
      </p:sp>
    </p:spTree>
    <p:extLst>
      <p:ext uri="{BB962C8B-B14F-4D97-AF65-F5344CB8AC3E}">
        <p14:creationId xmlns:p14="http://schemas.microsoft.com/office/powerpoint/2010/main" val="204802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5EF31094-A541-48A4-BCA5-45E5137C49F6}" type="slidenum">
              <a:rPr lang="is-IS" smtClean="0"/>
              <a:pPr/>
              <a:t>5</a:t>
            </a:fld>
            <a:endParaRPr lang="is-IS"/>
          </a:p>
        </p:txBody>
      </p:sp>
    </p:spTree>
    <p:extLst>
      <p:ext uri="{BB962C8B-B14F-4D97-AF65-F5344CB8AC3E}">
        <p14:creationId xmlns:p14="http://schemas.microsoft.com/office/powerpoint/2010/main" val="2567052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Á þessari mynd má sjá samsetningu tekna hafnarsjóða árið 2020. Aflagjöld voru að meðaltali um 23% af tekjum hafnarsjóða en ef Faxaflóahöfnum er sleppt hækkar hlutfallið í 34%. Vörugjöld voru tæplega 35% af tekjum en 19% án Faxaflóahafna. Tekjur af skemmtiferðaskipum voru aðeins 0,5% af heildartekjum hafnarsjóða árið 2020 sem er umtalsvert lægra en verið hefur undanfarin ár.</a:t>
            </a:r>
          </a:p>
          <a:p>
            <a:endParaRPr lang="is-IS" dirty="0"/>
          </a:p>
          <a:p>
            <a:r>
              <a:rPr lang="is-IS" dirty="0"/>
              <a:t>Til samanburðar námu tekjur hafnarsjóða af skemmtiferðaskipum rúmlega 13% af heildartekjum þeirra árið 2019 og ljóst er að covid-19 hafði veigamikil áhrif á tekjur af skemmtiferðaskipum árið 2020 þar sem ferðalög sjóleiðis (og ferðalög almennt) voru af skornum skammti.</a:t>
            </a:r>
          </a:p>
        </p:txBody>
      </p:sp>
      <p:sp>
        <p:nvSpPr>
          <p:cNvPr id="4" name="Slide Number Placeholder 3"/>
          <p:cNvSpPr>
            <a:spLocks noGrp="1"/>
          </p:cNvSpPr>
          <p:nvPr>
            <p:ph type="sldNum" sz="quarter" idx="5"/>
          </p:nvPr>
        </p:nvSpPr>
        <p:spPr/>
        <p:txBody>
          <a:bodyPr/>
          <a:lstStyle/>
          <a:p>
            <a:fld id="{5EF31094-A541-48A4-BCA5-45E5137C49F6}" type="slidenum">
              <a:rPr lang="is-IS" smtClean="0"/>
              <a:pPr/>
              <a:t>6</a:t>
            </a:fld>
            <a:endParaRPr lang="is-IS"/>
          </a:p>
        </p:txBody>
      </p:sp>
    </p:spTree>
    <p:extLst>
      <p:ext uri="{BB962C8B-B14F-4D97-AF65-F5344CB8AC3E}">
        <p14:creationId xmlns:p14="http://schemas.microsoft.com/office/powerpoint/2010/main" val="3306248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011">
              <a:defRPr/>
            </a:pPr>
            <a:r>
              <a:rPr lang="is-IS" dirty="0"/>
              <a:t>Tekjur af aflagjaldi er nátengt aflaverðmæti og gengi.  Tekjur af aflagjaldi náðu hámarki árin 2011-2012 en þá fór saman lágt gengi krónunnar og hagstætt afurðaverð. Viðsnúningur í gengi, aflabrögðum og afurðaverði leiddi til lækkunar aflagjaldstekna árin þar á eftir.</a:t>
            </a:r>
          </a:p>
          <a:p>
            <a:pPr defTabSz="910011">
              <a:defRPr/>
            </a:pPr>
            <a:endParaRPr lang="is-IS" dirty="0"/>
          </a:p>
          <a:p>
            <a:pPr defTabSz="910011">
              <a:defRPr/>
            </a:pPr>
            <a:r>
              <a:rPr lang="is-IS" dirty="0"/>
              <a:t>Tekjur af aflagjaldi jukust á ný árið 2018 og hafa aukist ár hvert síðan þá. Frá árinu 2017 hafa tekjur af aflagjaldi í heild aukist um 21%. Líkt og eðlilegt er, er þó breytilegt á milli hafna hvort tekjur þeirra af aflagjaldi aukist eða ekki á milli ára.</a:t>
            </a:r>
          </a:p>
          <a:p>
            <a:pPr defTabSz="910011">
              <a:defRPr/>
            </a:pPr>
            <a:endParaRPr lang="is-IS" dirty="0"/>
          </a:p>
          <a:p>
            <a:pPr defTabSz="910011">
              <a:defRPr/>
            </a:pPr>
            <a:endParaRPr lang="is-IS" dirty="0"/>
          </a:p>
          <a:p>
            <a:endParaRPr lang="is-IS" dirty="0"/>
          </a:p>
        </p:txBody>
      </p:sp>
      <p:sp>
        <p:nvSpPr>
          <p:cNvPr id="4" name="Slide Number Placeholder 3"/>
          <p:cNvSpPr>
            <a:spLocks noGrp="1"/>
          </p:cNvSpPr>
          <p:nvPr>
            <p:ph type="sldNum" sz="quarter" idx="5"/>
          </p:nvPr>
        </p:nvSpPr>
        <p:spPr/>
        <p:txBody>
          <a:bodyPr/>
          <a:lstStyle/>
          <a:p>
            <a:fld id="{5EF31094-A541-48A4-BCA5-45E5137C49F6}" type="slidenum">
              <a:rPr lang="is-IS" smtClean="0"/>
              <a:pPr/>
              <a:t>7</a:t>
            </a:fld>
            <a:endParaRPr lang="is-IS"/>
          </a:p>
        </p:txBody>
      </p:sp>
    </p:spTree>
    <p:extLst>
      <p:ext uri="{BB962C8B-B14F-4D97-AF65-F5344CB8AC3E}">
        <p14:creationId xmlns:p14="http://schemas.microsoft.com/office/powerpoint/2010/main" val="3738093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5EF31094-A541-48A4-BCA5-45E5137C49F6}" type="slidenum">
              <a:rPr lang="is-IS" smtClean="0"/>
              <a:pPr/>
              <a:t>8</a:t>
            </a:fld>
            <a:endParaRPr lang="is-IS"/>
          </a:p>
        </p:txBody>
      </p:sp>
    </p:spTree>
    <p:extLst>
      <p:ext uri="{BB962C8B-B14F-4D97-AF65-F5344CB8AC3E}">
        <p14:creationId xmlns:p14="http://schemas.microsoft.com/office/powerpoint/2010/main" val="2815985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Afkoma hafnarsjóða var lægri árið 2020 en árið 2019, einkum vegna áhrifa covid-19 á rekstur einstakra hafnarsjóða. Heildartekjur minnkuðu um tæp 12% og var rekstrarniðurstaðan rúmlega helmingi lægri en árið áður. Þá hækkaði breyting lífeyrisskuldbindinga verulega og önnur gjöld lítillega. </a:t>
            </a:r>
          </a:p>
          <a:p>
            <a:endParaRPr lang="is-IS" dirty="0">
              <a:highlight>
                <a:srgbClr val="FFFF00"/>
              </a:highlight>
            </a:endParaRPr>
          </a:p>
          <a:p>
            <a:endParaRPr lang="is-IS" dirty="0">
              <a:highlight>
                <a:srgbClr val="FFFF00"/>
              </a:highlight>
            </a:endParaRPr>
          </a:p>
        </p:txBody>
      </p:sp>
      <p:sp>
        <p:nvSpPr>
          <p:cNvPr id="4" name="Slide Number Placeholder 3"/>
          <p:cNvSpPr>
            <a:spLocks noGrp="1"/>
          </p:cNvSpPr>
          <p:nvPr>
            <p:ph type="sldNum" sz="quarter" idx="5"/>
          </p:nvPr>
        </p:nvSpPr>
        <p:spPr/>
        <p:txBody>
          <a:bodyPr/>
          <a:lstStyle/>
          <a:p>
            <a:fld id="{5EF31094-A541-48A4-BCA5-45E5137C49F6}" type="slidenum">
              <a:rPr lang="is-IS" smtClean="0"/>
              <a:pPr/>
              <a:t>9</a:t>
            </a:fld>
            <a:endParaRPr lang="is-IS"/>
          </a:p>
        </p:txBody>
      </p:sp>
    </p:spTree>
    <p:extLst>
      <p:ext uri="{BB962C8B-B14F-4D97-AF65-F5344CB8AC3E}">
        <p14:creationId xmlns:p14="http://schemas.microsoft.com/office/powerpoint/2010/main" val="2712407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2155831"/>
          </a:xfrm>
        </p:spPr>
        <p:txBody>
          <a:bodyPr/>
          <a:lstStyle>
            <a:lvl1pPr algn="ctr">
              <a:defRPr>
                <a:latin typeface="Arial" pitchFamily="34" charset="0"/>
                <a:cs typeface="Arial" pitchFamily="34" charset="0"/>
              </a:defRPr>
            </a:lvl1pPr>
          </a:lstStyle>
          <a:p>
            <a:r>
              <a:rPr lang="en-US" dirty="0" err="1"/>
              <a:t>Heiti</a:t>
            </a:r>
            <a:r>
              <a:rPr lang="en-US" dirty="0"/>
              <a:t> </a:t>
            </a:r>
            <a:r>
              <a:rPr lang="en-US" dirty="0" err="1"/>
              <a:t>fyrirlesturs</a:t>
            </a:r>
            <a:endParaRPr lang="is-IS" dirty="0"/>
          </a:p>
        </p:txBody>
      </p:sp>
      <p:sp>
        <p:nvSpPr>
          <p:cNvPr id="3" name="Subtitle 2"/>
          <p:cNvSpPr>
            <a:spLocks noGrp="1"/>
          </p:cNvSpPr>
          <p:nvPr>
            <p:ph type="subTitle" idx="1" hasCustomPrompt="1"/>
          </p:nvPr>
        </p:nvSpPr>
        <p:spPr>
          <a:xfrm>
            <a:off x="1371600" y="4857760"/>
            <a:ext cx="6400800" cy="1214446"/>
          </a:xfrm>
        </p:spPr>
        <p:txBody>
          <a:bodyPr/>
          <a:lstStyle>
            <a:lvl1pPr marL="0" indent="0" algn="ctr">
              <a:buNone/>
              <a:defRPr sz="2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Fyrirlesari</a:t>
            </a:r>
            <a:endParaRPr lang="is-IS" dirty="0"/>
          </a:p>
        </p:txBody>
      </p:sp>
      <p:sp>
        <p:nvSpPr>
          <p:cNvPr id="4" name="Date Placeholder 3"/>
          <p:cNvSpPr>
            <a:spLocks noGrp="1"/>
          </p:cNvSpPr>
          <p:nvPr>
            <p:ph type="dt" sz="half" idx="10"/>
          </p:nvPr>
        </p:nvSpPr>
        <p:spPr/>
        <p:txBody>
          <a:bodyPr/>
          <a:lstStyle/>
          <a:p>
            <a:fld id="{5DB89AF8-632E-4400-A375-479C6FBDD1A5}" type="datetime1">
              <a:rPr lang="is-IS" smtClean="0"/>
              <a:t>2.9.2021</a:t>
            </a:fld>
            <a:endParaRPr lang="is-IS"/>
          </a:p>
        </p:txBody>
      </p:sp>
      <p:sp>
        <p:nvSpPr>
          <p:cNvPr id="5" name="Footer Placeholder 4"/>
          <p:cNvSpPr>
            <a:spLocks noGrp="1"/>
          </p:cNvSpPr>
          <p:nvPr>
            <p:ph type="ftr" sz="quarter" idx="11"/>
          </p:nvPr>
        </p:nvSpPr>
        <p:spPr/>
        <p:txBody>
          <a:bodyPr/>
          <a:lstStyle/>
          <a:p>
            <a:r>
              <a:rPr lang="is-IS"/>
              <a:t>Sesselía Dan Róbertsdóttir</a:t>
            </a:r>
          </a:p>
        </p:txBody>
      </p:sp>
      <p:sp>
        <p:nvSpPr>
          <p:cNvPr id="6" name="Slide Number Placeholder 5"/>
          <p:cNvSpPr>
            <a:spLocks noGrp="1"/>
          </p:cNvSpPr>
          <p:nvPr>
            <p:ph type="sldNum" sz="quarter" idx="12"/>
          </p:nvPr>
        </p:nvSpPr>
        <p:spPr/>
        <p:txBody>
          <a:bodyPr/>
          <a:lstStyle/>
          <a:p>
            <a:fld id="{004134EB-CA2C-4706-86EE-39C609608001}" type="slidenum">
              <a:rPr lang="is-IS" smtClean="0"/>
              <a:pPr/>
              <a:t>‹#›</a:t>
            </a:fld>
            <a:endParaRPr lang="is-IS"/>
          </a:p>
        </p:txBody>
      </p:sp>
      <p:sp>
        <p:nvSpPr>
          <p:cNvPr id="7" name="Round Same Side Corner Rectangle 6"/>
          <p:cNvSpPr/>
          <p:nvPr userDrawn="1"/>
        </p:nvSpPr>
        <p:spPr>
          <a:xfrm>
            <a:off x="0" y="0"/>
            <a:ext cx="9144000" cy="1981200"/>
          </a:xfrm>
          <a:prstGeom prst="round2SameRect">
            <a:avLst>
              <a:gd name="adj1" fmla="val 0"/>
              <a:gd name="adj2" fmla="val 43281"/>
            </a:avLst>
          </a:prstGeom>
          <a:solidFill>
            <a:srgbClr val="0070C0"/>
          </a:solidFill>
          <a:scene3d>
            <a:camera prst="isometricTopDown" fov="0">
              <a:rot lat="0" lon="0" rev="0"/>
            </a:camera>
            <a:lightRig rig="balanced" dir="t">
              <a:rot lat="0" lon="0" rev="13800000"/>
            </a:lightRig>
          </a:scene3d>
          <a:sp3d extrusionH="12700" prstMaterial="plastic">
            <a:bevelT w="38100" h="25400" prst="convex"/>
            <a:contourClr>
              <a:schemeClr val="accent1"/>
            </a:contourClr>
          </a:sp3d>
        </p:spPr>
        <p:style>
          <a:lnRef idx="0">
            <a:schemeClr val="accent1"/>
          </a:lnRef>
          <a:fillRef idx="1003">
            <a:schemeClr val="dk2"/>
          </a:fillRef>
          <a:effectRef idx="3">
            <a:schemeClr val="accent1"/>
          </a:effectRef>
          <a:fontRef idx="minor">
            <a:schemeClr val="lt1"/>
          </a:fontRef>
        </p:style>
        <p:txBody>
          <a:bodyPr rtlCol="0" anchor="ctr"/>
          <a:lstStyle/>
          <a:p>
            <a:pPr algn="ctr"/>
            <a:endParaRPr lang="en-US">
              <a:solidFill>
                <a:schemeClr val="tx1"/>
              </a:solidFill>
            </a:endParaRPr>
          </a:p>
        </p:txBody>
      </p:sp>
      <p:pic>
        <p:nvPicPr>
          <p:cNvPr id="8" name="Picture 7" descr="Rett_Blatt_Stort.jpg"/>
          <p:cNvPicPr>
            <a:picLocks noChangeAspect="1"/>
          </p:cNvPicPr>
          <p:nvPr userDrawn="1"/>
        </p:nvPicPr>
        <p:blipFill>
          <a:blip r:embed="rId2" cstate="print">
            <a:lum contrast="10000"/>
          </a:blip>
          <a:stretch>
            <a:fillRect/>
          </a:stretch>
        </p:blipFill>
        <p:spPr>
          <a:xfrm>
            <a:off x="276166" y="332853"/>
            <a:ext cx="1224000" cy="1229967"/>
          </a:xfrm>
          <a:prstGeom prst="ellipse">
            <a:avLst/>
          </a:prstGeom>
          <a:ln w="3175" cap="rnd">
            <a:noFill/>
            <a:prstDash val="solid"/>
          </a:ln>
          <a:effectLst>
            <a:outerShdw blurRad="127000" algn="bl" rotWithShape="0">
              <a:srgbClr val="000000"/>
            </a:outerShdw>
          </a:effectLst>
        </p:spPr>
      </p:pic>
      <p:sp>
        <p:nvSpPr>
          <p:cNvPr id="9" name="TextBox 8"/>
          <p:cNvSpPr txBox="1"/>
          <p:nvPr userDrawn="1"/>
        </p:nvSpPr>
        <p:spPr>
          <a:xfrm>
            <a:off x="1724291" y="409828"/>
            <a:ext cx="5678334" cy="1323439"/>
          </a:xfrm>
          <a:prstGeom prst="rect">
            <a:avLst/>
          </a:prstGeom>
          <a:noFill/>
        </p:spPr>
        <p:txBody>
          <a:bodyPr wrap="square" rtlCol="0">
            <a:spAutoFit/>
          </a:bodyPr>
          <a:lstStyle/>
          <a:p>
            <a:pPr algn="ctr"/>
            <a:r>
              <a:rPr lang="is-IS" sz="4000" dirty="0">
                <a:solidFill>
                  <a:schemeClr val="bg1"/>
                </a:solidFill>
                <a:latin typeface="Arial" pitchFamily="34" charset="0"/>
                <a:cs typeface="Arial" pitchFamily="34" charset="0"/>
              </a:rPr>
              <a:t>Samband íslenskra sveitarfélaga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7" name="Half Frame 6"/>
          <p:cNvSpPr/>
          <p:nvPr userDrawn="1"/>
        </p:nvSpPr>
        <p:spPr>
          <a:xfrm>
            <a:off x="0" y="0"/>
            <a:ext cx="1524000" cy="2895600"/>
          </a:xfrm>
          <a:prstGeom prst="halfFrame">
            <a:avLst/>
          </a:prstGeom>
          <a:solidFill>
            <a:srgbClr val="0070C0"/>
          </a:solidFill>
          <a:scene3d>
            <a:camera prst="isometricTopDown" fov="0">
              <a:rot lat="0" lon="0" rev="0"/>
            </a:camera>
            <a:lightRig rig="balanced" dir="t">
              <a:rot lat="0" lon="0" rev="13800000"/>
            </a:lightRig>
          </a:scene3d>
          <a:sp3d extrusionH="12700" prstMaterial="plastic">
            <a:bevelT w="38100" h="25400" prst="convex"/>
            <a:contourClr>
              <a:schemeClr val="accent1"/>
            </a:contourClr>
          </a:sp3d>
        </p:spPr>
        <p:style>
          <a:lnRef idx="0">
            <a:schemeClr val="accent1"/>
          </a:lnRef>
          <a:fillRef idx="1003">
            <a:schemeClr val="dk2"/>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hasCustomPrompt="1"/>
          </p:nvPr>
        </p:nvSpPr>
        <p:spPr>
          <a:xfrm>
            <a:off x="1476375" y="274638"/>
            <a:ext cx="7381905" cy="1143000"/>
          </a:xfrm>
          <a:prstGeom prst="rect">
            <a:avLst/>
          </a:prstGeom>
        </p:spPr>
        <p:txBody>
          <a:bodyPr/>
          <a:lstStyle>
            <a:lvl1pPr>
              <a:defRPr spc="30" baseline="0"/>
            </a:lvl1pPr>
          </a:lstStyle>
          <a:p>
            <a:r>
              <a:rPr lang="is-IS" noProof="0"/>
              <a:t>Titill</a:t>
            </a:r>
          </a:p>
        </p:txBody>
      </p:sp>
      <p:sp>
        <p:nvSpPr>
          <p:cNvPr id="3" name="Content Placeholder 2"/>
          <p:cNvSpPr>
            <a:spLocks noGrp="1"/>
          </p:cNvSpPr>
          <p:nvPr>
            <p:ph idx="1" hasCustomPrompt="1"/>
          </p:nvPr>
        </p:nvSpPr>
        <p:spPr>
          <a:xfrm>
            <a:off x="607331" y="1609165"/>
            <a:ext cx="8088433" cy="4757758"/>
          </a:xfrm>
        </p:spPr>
        <p:txBody>
          <a:bodyPr/>
          <a:lstStyle>
            <a:lvl1pPr>
              <a:defRPr/>
            </a:lvl1pPr>
            <a:lvl2pPr>
              <a:defRPr/>
            </a:lvl2pPr>
            <a:lvl3pPr>
              <a:defRPr/>
            </a:lvl3pPr>
            <a:lvl4pPr>
              <a:defRPr/>
            </a:lvl4pPr>
            <a:lvl5pPr>
              <a:defRPr/>
            </a:lvl5pPr>
          </a:lstStyle>
          <a:p>
            <a:pPr lvl="0"/>
            <a:r>
              <a:rPr lang="is-IS" noProof="0" dirty="0"/>
              <a:t>Vélrita texta</a:t>
            </a:r>
          </a:p>
          <a:p>
            <a:pPr lvl="1"/>
            <a:r>
              <a:rPr lang="is-IS" noProof="0" dirty="0"/>
              <a:t>Annað þrep</a:t>
            </a:r>
          </a:p>
          <a:p>
            <a:pPr lvl="2"/>
            <a:r>
              <a:rPr lang="is-IS" noProof="0" dirty="0"/>
              <a:t>Þriðja þrep</a:t>
            </a:r>
          </a:p>
        </p:txBody>
      </p:sp>
      <p:sp>
        <p:nvSpPr>
          <p:cNvPr id="4" name="Date Placeholder 3"/>
          <p:cNvSpPr>
            <a:spLocks noGrp="1"/>
          </p:cNvSpPr>
          <p:nvPr>
            <p:ph type="dt" sz="half" idx="10"/>
          </p:nvPr>
        </p:nvSpPr>
        <p:spPr/>
        <p:txBody>
          <a:bodyPr/>
          <a:lstStyle/>
          <a:p>
            <a:fld id="{374804A8-725C-44FD-B687-631C29A4971F}" type="datetime1">
              <a:rPr lang="is-IS" smtClean="0"/>
              <a:t>2.9.2021</a:t>
            </a:fld>
            <a:endParaRPr lang="is-IS"/>
          </a:p>
        </p:txBody>
      </p:sp>
      <p:sp>
        <p:nvSpPr>
          <p:cNvPr id="5" name="Footer Placeholder 4"/>
          <p:cNvSpPr>
            <a:spLocks noGrp="1"/>
          </p:cNvSpPr>
          <p:nvPr>
            <p:ph type="ftr" sz="quarter" idx="11"/>
          </p:nvPr>
        </p:nvSpPr>
        <p:spPr/>
        <p:txBody>
          <a:bodyPr/>
          <a:lstStyle/>
          <a:p>
            <a:r>
              <a:rPr lang="is-IS"/>
              <a:t>Sesselía Dan Róbertsdóttir</a:t>
            </a:r>
          </a:p>
        </p:txBody>
      </p:sp>
      <p:sp>
        <p:nvSpPr>
          <p:cNvPr id="6" name="Slide Number Placeholder 5"/>
          <p:cNvSpPr>
            <a:spLocks noGrp="1"/>
          </p:cNvSpPr>
          <p:nvPr>
            <p:ph type="sldNum" sz="quarter" idx="12"/>
          </p:nvPr>
        </p:nvSpPr>
        <p:spPr/>
        <p:txBody>
          <a:bodyPr/>
          <a:lstStyle/>
          <a:p>
            <a:fld id="{9CC16051-49B8-4752-B43F-4F49D6677B2F}" type="slidenum">
              <a:rPr lang="is-IS" smtClean="0"/>
              <a:pPr/>
              <a:t>‹#›</a:t>
            </a:fld>
            <a:endParaRPr lang="is-IS"/>
          </a:p>
        </p:txBody>
      </p:sp>
      <p:pic>
        <p:nvPicPr>
          <p:cNvPr id="8" name="Picture 7" descr="Rett_Blatt_Stort.jpg"/>
          <p:cNvPicPr>
            <a:picLocks noChangeAspect="1"/>
          </p:cNvPicPr>
          <p:nvPr userDrawn="1"/>
        </p:nvPicPr>
        <p:blipFill>
          <a:blip r:embed="rId2" cstate="print">
            <a:lum contrast="10000"/>
          </a:blip>
          <a:stretch>
            <a:fillRect/>
          </a:stretch>
        </p:blipFill>
        <p:spPr>
          <a:xfrm>
            <a:off x="222376" y="279064"/>
            <a:ext cx="1116000" cy="1121441"/>
          </a:xfrm>
          <a:prstGeom prst="ellipse">
            <a:avLst/>
          </a:prstGeom>
          <a:ln w="3175" cap="rnd">
            <a:noFill/>
            <a:prstDash val="solid"/>
          </a:ln>
          <a:effectLst>
            <a:outerShdw blurRad="127000" algn="bl" rotWithShape="0">
              <a:srgbClr val="000000"/>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normAutofit/>
          </a:bodyPr>
          <a:lstStyle>
            <a:lvl1pPr algn="l">
              <a:defRPr sz="3600" b="1" cap="all"/>
            </a:lvl1pPr>
          </a:lstStyle>
          <a:p>
            <a:r>
              <a:rPr lang="is-IS" noProof="0" dirty="0"/>
              <a:t>milliglæra</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noProof="0" dirty="0"/>
              <a:t>Fyrirsögn</a:t>
            </a:r>
          </a:p>
        </p:txBody>
      </p:sp>
      <p:sp>
        <p:nvSpPr>
          <p:cNvPr id="4" name="Date Placeholder 3"/>
          <p:cNvSpPr>
            <a:spLocks noGrp="1"/>
          </p:cNvSpPr>
          <p:nvPr>
            <p:ph type="dt" sz="half" idx="10"/>
          </p:nvPr>
        </p:nvSpPr>
        <p:spPr/>
        <p:txBody>
          <a:bodyPr/>
          <a:lstStyle/>
          <a:p>
            <a:fld id="{9144A5D4-7D30-4407-8918-3AA511E9D045}" type="datetime1">
              <a:rPr lang="is-IS" smtClean="0"/>
              <a:t>2.9.2021</a:t>
            </a:fld>
            <a:endParaRPr lang="is-IS"/>
          </a:p>
        </p:txBody>
      </p:sp>
      <p:sp>
        <p:nvSpPr>
          <p:cNvPr id="5" name="Footer Placeholder 4"/>
          <p:cNvSpPr>
            <a:spLocks noGrp="1"/>
          </p:cNvSpPr>
          <p:nvPr>
            <p:ph type="ftr" sz="quarter" idx="11"/>
          </p:nvPr>
        </p:nvSpPr>
        <p:spPr/>
        <p:txBody>
          <a:bodyPr/>
          <a:lstStyle/>
          <a:p>
            <a:r>
              <a:rPr lang="is-IS"/>
              <a:t>Sesselía Dan Róbertsdóttir</a:t>
            </a:r>
          </a:p>
        </p:txBody>
      </p:sp>
      <p:sp>
        <p:nvSpPr>
          <p:cNvPr id="6" name="Slide Number Placeholder 5"/>
          <p:cNvSpPr>
            <a:spLocks noGrp="1"/>
          </p:cNvSpPr>
          <p:nvPr>
            <p:ph type="sldNum" sz="quarter" idx="12"/>
          </p:nvPr>
        </p:nvSpPr>
        <p:spPr/>
        <p:txBody>
          <a:bodyPr/>
          <a:lstStyle/>
          <a:p>
            <a:fld id="{9CC16051-49B8-4752-B43F-4F49D6677B2F}" type="slidenum">
              <a:rPr lang="is-IS" smtClean="0"/>
              <a:pPr/>
              <a:t>‹#›</a:t>
            </a:fld>
            <a:endParaRPr lang="is-IS"/>
          </a:p>
        </p:txBody>
      </p:sp>
      <p:sp>
        <p:nvSpPr>
          <p:cNvPr id="7" name="Half Frame 6"/>
          <p:cNvSpPr/>
          <p:nvPr userDrawn="1"/>
        </p:nvSpPr>
        <p:spPr>
          <a:xfrm>
            <a:off x="0" y="0"/>
            <a:ext cx="1524000" cy="2895600"/>
          </a:xfrm>
          <a:prstGeom prst="halfFrame">
            <a:avLst/>
          </a:prstGeom>
          <a:solidFill>
            <a:srgbClr val="0070C0"/>
          </a:solidFill>
          <a:scene3d>
            <a:camera prst="isometricTopDown" fov="0">
              <a:rot lat="0" lon="0" rev="0"/>
            </a:camera>
            <a:lightRig rig="balanced" dir="t">
              <a:rot lat="0" lon="0" rev="13800000"/>
            </a:lightRig>
          </a:scene3d>
          <a:sp3d extrusionH="12700" prstMaterial="plastic">
            <a:bevelT w="38100" h="25400" prst="convex"/>
            <a:contourClr>
              <a:schemeClr val="accent1"/>
            </a:contourClr>
          </a:sp3d>
        </p:spPr>
        <p:style>
          <a:lnRef idx="0">
            <a:schemeClr val="accent1"/>
          </a:lnRef>
          <a:fillRef idx="1003">
            <a:schemeClr val="dk2"/>
          </a:fillRef>
          <a:effectRef idx="3">
            <a:schemeClr val="accent1"/>
          </a:effectRef>
          <a:fontRef idx="minor">
            <a:schemeClr val="lt1"/>
          </a:fontRef>
        </p:style>
        <p:txBody>
          <a:bodyPr rtlCol="0" anchor="ctr"/>
          <a:lstStyle/>
          <a:p>
            <a:pPr algn="ctr"/>
            <a:endParaRPr lang="en-US">
              <a:solidFill>
                <a:schemeClr val="tx1"/>
              </a:solidFill>
            </a:endParaRPr>
          </a:p>
        </p:txBody>
      </p:sp>
      <p:pic>
        <p:nvPicPr>
          <p:cNvPr id="8" name="Picture 7" descr="Rett_Blatt_Stort.jpg"/>
          <p:cNvPicPr>
            <a:picLocks noChangeAspect="1"/>
          </p:cNvPicPr>
          <p:nvPr userDrawn="1"/>
        </p:nvPicPr>
        <p:blipFill>
          <a:blip r:embed="rId2" cstate="print">
            <a:lum contrast="10000"/>
          </a:blip>
          <a:stretch>
            <a:fillRect/>
          </a:stretch>
        </p:blipFill>
        <p:spPr>
          <a:xfrm>
            <a:off x="222376" y="279064"/>
            <a:ext cx="1116000" cy="1121441"/>
          </a:xfrm>
          <a:prstGeom prst="ellipse">
            <a:avLst/>
          </a:prstGeom>
          <a:ln w="3175" cap="rnd">
            <a:noFill/>
            <a:prstDash val="solid"/>
          </a:ln>
          <a:effectLst>
            <a:outerShdw blurRad="127000" algn="bl" rotWithShape="0">
              <a:srgbClr val="000000"/>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76374" y="274638"/>
            <a:ext cx="7381906" cy="1143000"/>
          </a:xfrm>
          <a:prstGeom prst="rect">
            <a:avLst/>
          </a:prstGeom>
        </p:spPr>
        <p:txBody>
          <a:bodyPr/>
          <a:lstStyle>
            <a:lvl1pPr>
              <a:defRPr/>
            </a:lvl1pPr>
          </a:lstStyle>
          <a:p>
            <a:r>
              <a:rPr lang="is-IS" noProof="0" dirty="0"/>
              <a:t>Titill</a:t>
            </a:r>
          </a:p>
        </p:txBody>
      </p:sp>
      <p:sp>
        <p:nvSpPr>
          <p:cNvPr id="3" name="Content Placeholder 2"/>
          <p:cNvSpPr>
            <a:spLocks noGrp="1"/>
          </p:cNvSpPr>
          <p:nvPr>
            <p:ph sz="half" idx="1" hasCustomPrompt="1"/>
          </p:nvPr>
        </p:nvSpPr>
        <p:spPr>
          <a:xfrm>
            <a:off x="604809" y="1600200"/>
            <a:ext cx="3995766"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is-IS" noProof="0" dirty="0"/>
              <a:t>Vélrita texta</a:t>
            </a:r>
          </a:p>
          <a:p>
            <a:pPr lvl="1"/>
            <a:r>
              <a:rPr lang="is-IS" noProof="0" dirty="0"/>
              <a:t>Annað þrep</a:t>
            </a:r>
          </a:p>
          <a:p>
            <a:pPr lvl="2"/>
            <a:r>
              <a:rPr lang="is-IS" noProof="0" dirty="0"/>
              <a:t>Þriðja þrep</a:t>
            </a:r>
          </a:p>
        </p:txBody>
      </p:sp>
      <p:sp>
        <p:nvSpPr>
          <p:cNvPr id="4" name="Content Placeholder 3"/>
          <p:cNvSpPr>
            <a:spLocks noGrp="1"/>
          </p:cNvSpPr>
          <p:nvPr>
            <p:ph sz="half" idx="2" hasCustomPrompt="1"/>
          </p:nvPr>
        </p:nvSpPr>
        <p:spPr>
          <a:xfrm>
            <a:off x="4819651" y="1600200"/>
            <a:ext cx="3971924" cy="4525963"/>
          </a:xfrm>
        </p:spPr>
        <p:txBody>
          <a:bodyPr>
            <a:normAutofit/>
          </a:bodyPr>
          <a:lstStyle>
            <a:lvl1pPr>
              <a:defRPr sz="2400"/>
            </a:lvl1pPr>
            <a:lvl2pPr>
              <a:defRPr sz="2000"/>
            </a:lvl2pPr>
            <a:lvl3pPr>
              <a:defRPr sz="1800"/>
            </a:lvl3pPr>
            <a:lvl4pPr>
              <a:defRPr sz="1600" baseline="0"/>
            </a:lvl4pPr>
            <a:lvl5pPr>
              <a:defRPr sz="1600"/>
            </a:lvl5pPr>
            <a:lvl6pPr>
              <a:defRPr sz="1800"/>
            </a:lvl6pPr>
            <a:lvl7pPr>
              <a:defRPr sz="1800"/>
            </a:lvl7pPr>
            <a:lvl8pPr>
              <a:defRPr sz="1800"/>
            </a:lvl8pPr>
            <a:lvl9pPr>
              <a:defRPr sz="1800"/>
            </a:lvl9pPr>
          </a:lstStyle>
          <a:p>
            <a:pPr lvl="0"/>
            <a:r>
              <a:rPr lang="is-IS" noProof="0" dirty="0"/>
              <a:t>Vélrita texta</a:t>
            </a:r>
          </a:p>
          <a:p>
            <a:pPr lvl="1"/>
            <a:r>
              <a:rPr lang="is-IS" noProof="0" dirty="0"/>
              <a:t>Annað þrep</a:t>
            </a:r>
          </a:p>
          <a:p>
            <a:pPr lvl="2"/>
            <a:r>
              <a:rPr lang="is-IS" noProof="0" dirty="0"/>
              <a:t>Þriðja þrep</a:t>
            </a:r>
          </a:p>
        </p:txBody>
      </p:sp>
      <p:sp>
        <p:nvSpPr>
          <p:cNvPr id="5" name="Date Placeholder 4"/>
          <p:cNvSpPr>
            <a:spLocks noGrp="1"/>
          </p:cNvSpPr>
          <p:nvPr>
            <p:ph type="dt" sz="half" idx="10"/>
          </p:nvPr>
        </p:nvSpPr>
        <p:spPr/>
        <p:txBody>
          <a:bodyPr/>
          <a:lstStyle/>
          <a:p>
            <a:fld id="{48152D4C-AD6B-4452-A997-1A3244D92253}" type="datetime1">
              <a:rPr lang="is-IS" smtClean="0"/>
              <a:t>2.9.2021</a:t>
            </a:fld>
            <a:endParaRPr lang="is-IS"/>
          </a:p>
        </p:txBody>
      </p:sp>
      <p:sp>
        <p:nvSpPr>
          <p:cNvPr id="6" name="Footer Placeholder 5"/>
          <p:cNvSpPr>
            <a:spLocks noGrp="1"/>
          </p:cNvSpPr>
          <p:nvPr>
            <p:ph type="ftr" sz="quarter" idx="11"/>
          </p:nvPr>
        </p:nvSpPr>
        <p:spPr/>
        <p:txBody>
          <a:bodyPr/>
          <a:lstStyle/>
          <a:p>
            <a:r>
              <a:rPr lang="is-IS"/>
              <a:t>Sesselía Dan Róbertsdóttir</a:t>
            </a:r>
          </a:p>
        </p:txBody>
      </p:sp>
      <p:sp>
        <p:nvSpPr>
          <p:cNvPr id="7" name="Slide Number Placeholder 6"/>
          <p:cNvSpPr>
            <a:spLocks noGrp="1"/>
          </p:cNvSpPr>
          <p:nvPr>
            <p:ph type="sldNum" sz="quarter" idx="12"/>
          </p:nvPr>
        </p:nvSpPr>
        <p:spPr/>
        <p:txBody>
          <a:bodyPr/>
          <a:lstStyle/>
          <a:p>
            <a:fld id="{9CC16051-49B8-4752-B43F-4F49D6677B2F}" type="slidenum">
              <a:rPr lang="is-IS" smtClean="0"/>
              <a:pPr/>
              <a:t>‹#›</a:t>
            </a:fld>
            <a:endParaRPr lang="is-IS"/>
          </a:p>
        </p:txBody>
      </p:sp>
      <p:sp>
        <p:nvSpPr>
          <p:cNvPr id="8" name="Half Frame 7"/>
          <p:cNvSpPr/>
          <p:nvPr userDrawn="1"/>
        </p:nvSpPr>
        <p:spPr>
          <a:xfrm>
            <a:off x="0" y="0"/>
            <a:ext cx="1524000" cy="2895600"/>
          </a:xfrm>
          <a:prstGeom prst="halfFrame">
            <a:avLst/>
          </a:prstGeom>
          <a:solidFill>
            <a:srgbClr val="0070C0"/>
          </a:solidFill>
          <a:scene3d>
            <a:camera prst="isometricTopDown" fov="0">
              <a:rot lat="0" lon="0" rev="0"/>
            </a:camera>
            <a:lightRig rig="balanced" dir="t">
              <a:rot lat="0" lon="0" rev="13800000"/>
            </a:lightRig>
          </a:scene3d>
          <a:sp3d extrusionH="12700" prstMaterial="plastic">
            <a:bevelT w="38100" h="25400" prst="convex"/>
            <a:contourClr>
              <a:schemeClr val="accent1"/>
            </a:contourClr>
          </a:sp3d>
        </p:spPr>
        <p:style>
          <a:lnRef idx="0">
            <a:schemeClr val="accent1"/>
          </a:lnRef>
          <a:fillRef idx="1003">
            <a:schemeClr val="dk2"/>
          </a:fillRef>
          <a:effectRef idx="3">
            <a:schemeClr val="accent1"/>
          </a:effectRef>
          <a:fontRef idx="minor">
            <a:schemeClr val="lt1"/>
          </a:fontRef>
        </p:style>
        <p:txBody>
          <a:bodyPr rtlCol="0" anchor="ctr"/>
          <a:lstStyle/>
          <a:p>
            <a:pPr algn="ctr"/>
            <a:endParaRPr lang="en-US">
              <a:solidFill>
                <a:schemeClr val="tx1"/>
              </a:solidFill>
            </a:endParaRPr>
          </a:p>
        </p:txBody>
      </p:sp>
      <p:pic>
        <p:nvPicPr>
          <p:cNvPr id="9" name="Picture 8" descr="Rett_Blatt_Stort.jpg"/>
          <p:cNvPicPr>
            <a:picLocks noChangeAspect="1"/>
          </p:cNvPicPr>
          <p:nvPr userDrawn="1"/>
        </p:nvPicPr>
        <p:blipFill>
          <a:blip r:embed="rId2" cstate="print">
            <a:lum contrast="10000"/>
          </a:blip>
          <a:stretch>
            <a:fillRect/>
          </a:stretch>
        </p:blipFill>
        <p:spPr>
          <a:xfrm>
            <a:off x="222376" y="279064"/>
            <a:ext cx="1116000" cy="1121441"/>
          </a:xfrm>
          <a:prstGeom prst="ellipse">
            <a:avLst/>
          </a:prstGeom>
          <a:ln w="3175" cap="rnd">
            <a:noFill/>
            <a:prstDash val="solid"/>
          </a:ln>
          <a:effectLst>
            <a:outerShdw blurRad="127000" algn="bl" rotWithShape="0">
              <a:srgbClr val="000000"/>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76374" y="274638"/>
            <a:ext cx="7453344" cy="1143000"/>
          </a:xfrm>
          <a:prstGeom prst="rect">
            <a:avLst/>
          </a:prstGeom>
        </p:spPr>
        <p:txBody>
          <a:bodyPr/>
          <a:lstStyle>
            <a:lvl1pPr>
              <a:defRPr/>
            </a:lvl1pPr>
          </a:lstStyle>
          <a:p>
            <a:r>
              <a:rPr lang="is-IS" noProof="0"/>
              <a:t>Titill</a:t>
            </a:r>
          </a:p>
        </p:txBody>
      </p:sp>
      <p:sp>
        <p:nvSpPr>
          <p:cNvPr id="3" name="Text Placeholder 2"/>
          <p:cNvSpPr>
            <a:spLocks noGrp="1"/>
          </p:cNvSpPr>
          <p:nvPr>
            <p:ph type="body" idx="1" hasCustomPrompt="1"/>
          </p:nvPr>
        </p:nvSpPr>
        <p:spPr>
          <a:xfrm>
            <a:off x="604809" y="1535113"/>
            <a:ext cx="39973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noProof="0"/>
              <a:t>Fyrirsögn</a:t>
            </a:r>
          </a:p>
        </p:txBody>
      </p:sp>
      <p:sp>
        <p:nvSpPr>
          <p:cNvPr id="4" name="Content Placeholder 3"/>
          <p:cNvSpPr>
            <a:spLocks noGrp="1"/>
          </p:cNvSpPr>
          <p:nvPr>
            <p:ph sz="half" idx="2" hasCustomPrompt="1"/>
          </p:nvPr>
        </p:nvSpPr>
        <p:spPr>
          <a:xfrm>
            <a:off x="604809" y="2174875"/>
            <a:ext cx="3997354" cy="3951288"/>
          </a:xfrm>
        </p:spPr>
        <p:txBody>
          <a:bodyPr>
            <a:normAutofit/>
          </a:bodyPr>
          <a:lstStyle>
            <a:lvl1pPr>
              <a:defRPr sz="2000"/>
            </a:lvl1pPr>
            <a:lvl2pPr>
              <a:defRPr sz="1800"/>
            </a:lvl2pPr>
            <a:lvl3pPr>
              <a:defRPr sz="1600"/>
            </a:lvl3pPr>
            <a:lvl4pPr>
              <a:defRPr sz="1400" baseline="0"/>
            </a:lvl4pPr>
            <a:lvl5pPr>
              <a:defRPr sz="1400"/>
            </a:lvl5pPr>
            <a:lvl6pPr>
              <a:defRPr sz="1600"/>
            </a:lvl6pPr>
            <a:lvl7pPr>
              <a:defRPr sz="1600"/>
            </a:lvl7pPr>
            <a:lvl8pPr>
              <a:defRPr sz="1600"/>
            </a:lvl8pPr>
            <a:lvl9pPr>
              <a:defRPr sz="1600"/>
            </a:lvl9pPr>
          </a:lstStyle>
          <a:p>
            <a:pPr lvl="0"/>
            <a:r>
              <a:rPr lang="is-IS" noProof="0"/>
              <a:t>Vélrita texta</a:t>
            </a:r>
          </a:p>
          <a:p>
            <a:pPr lvl="1"/>
            <a:r>
              <a:rPr lang="is-IS" noProof="0"/>
              <a:t>Annað þrep</a:t>
            </a:r>
          </a:p>
          <a:p>
            <a:pPr lvl="2"/>
            <a:r>
              <a:rPr lang="is-IS" noProof="0"/>
              <a:t>Þriðja þrep</a:t>
            </a:r>
          </a:p>
          <a:p>
            <a:pPr lvl="3"/>
            <a:r>
              <a:rPr lang="is-IS" noProof="0"/>
              <a:t>Fjórða þrep</a:t>
            </a:r>
          </a:p>
          <a:p>
            <a:pPr lvl="4"/>
            <a:r>
              <a:rPr lang="is-IS" noProof="0"/>
              <a:t>Fimmta þrep</a:t>
            </a:r>
          </a:p>
        </p:txBody>
      </p:sp>
      <p:sp>
        <p:nvSpPr>
          <p:cNvPr id="5" name="Text Placeholder 4"/>
          <p:cNvSpPr>
            <a:spLocks noGrp="1"/>
          </p:cNvSpPr>
          <p:nvPr>
            <p:ph type="body" sz="quarter" idx="3" hasCustomPrompt="1"/>
          </p:nvPr>
        </p:nvSpPr>
        <p:spPr>
          <a:xfrm>
            <a:off x="4819651" y="1535113"/>
            <a:ext cx="39719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noProof="0"/>
              <a:t>Fyrirsögn</a:t>
            </a:r>
          </a:p>
        </p:txBody>
      </p:sp>
      <p:sp>
        <p:nvSpPr>
          <p:cNvPr id="6" name="Content Placeholder 5"/>
          <p:cNvSpPr>
            <a:spLocks noGrp="1"/>
          </p:cNvSpPr>
          <p:nvPr>
            <p:ph sz="quarter" idx="4" hasCustomPrompt="1"/>
          </p:nvPr>
        </p:nvSpPr>
        <p:spPr>
          <a:xfrm>
            <a:off x="4819651" y="2174875"/>
            <a:ext cx="3971924" cy="3951288"/>
          </a:xfrm>
        </p:spPr>
        <p:txBody>
          <a:bodyPr>
            <a:normAutofit/>
          </a:bodyPr>
          <a:lstStyle>
            <a:lvl1pPr>
              <a:defRPr sz="2000"/>
            </a:lvl1pPr>
            <a:lvl2pPr>
              <a:defRPr sz="1800"/>
            </a:lvl2pPr>
            <a:lvl3pPr>
              <a:defRPr sz="1600" baseline="0"/>
            </a:lvl3pPr>
            <a:lvl4pPr>
              <a:defRPr sz="1400"/>
            </a:lvl4pPr>
            <a:lvl5pPr>
              <a:defRPr sz="1400"/>
            </a:lvl5pPr>
            <a:lvl6pPr>
              <a:defRPr sz="1600"/>
            </a:lvl6pPr>
            <a:lvl7pPr>
              <a:defRPr sz="1600"/>
            </a:lvl7pPr>
            <a:lvl8pPr>
              <a:defRPr sz="1600"/>
            </a:lvl8pPr>
            <a:lvl9pPr>
              <a:defRPr sz="1600"/>
            </a:lvl9pPr>
          </a:lstStyle>
          <a:p>
            <a:pPr lvl="0"/>
            <a:r>
              <a:rPr lang="is-IS" noProof="0"/>
              <a:t>Vélrita texta</a:t>
            </a:r>
          </a:p>
          <a:p>
            <a:pPr lvl="1"/>
            <a:r>
              <a:rPr lang="is-IS" noProof="0"/>
              <a:t>Annað þrep</a:t>
            </a:r>
          </a:p>
          <a:p>
            <a:pPr lvl="2"/>
            <a:r>
              <a:rPr lang="is-IS" noProof="0"/>
              <a:t>Þriðja þrep</a:t>
            </a:r>
          </a:p>
          <a:p>
            <a:pPr lvl="3"/>
            <a:r>
              <a:rPr lang="is-IS" noProof="0"/>
              <a:t>Fjórða þrep</a:t>
            </a:r>
          </a:p>
          <a:p>
            <a:pPr lvl="4"/>
            <a:r>
              <a:rPr lang="is-IS" noProof="0"/>
              <a:t>Fimmta þrep</a:t>
            </a:r>
          </a:p>
        </p:txBody>
      </p:sp>
      <p:sp>
        <p:nvSpPr>
          <p:cNvPr id="7" name="Date Placeholder 6"/>
          <p:cNvSpPr>
            <a:spLocks noGrp="1"/>
          </p:cNvSpPr>
          <p:nvPr>
            <p:ph type="dt" sz="half" idx="10"/>
          </p:nvPr>
        </p:nvSpPr>
        <p:spPr/>
        <p:txBody>
          <a:bodyPr/>
          <a:lstStyle/>
          <a:p>
            <a:fld id="{E7D3A80F-037D-4410-9149-2E31845980F1}" type="datetime1">
              <a:rPr lang="is-IS" smtClean="0"/>
              <a:t>2.9.2021</a:t>
            </a:fld>
            <a:endParaRPr lang="is-IS"/>
          </a:p>
        </p:txBody>
      </p:sp>
      <p:sp>
        <p:nvSpPr>
          <p:cNvPr id="8" name="Footer Placeholder 7"/>
          <p:cNvSpPr>
            <a:spLocks noGrp="1"/>
          </p:cNvSpPr>
          <p:nvPr>
            <p:ph type="ftr" sz="quarter" idx="11"/>
          </p:nvPr>
        </p:nvSpPr>
        <p:spPr/>
        <p:txBody>
          <a:bodyPr/>
          <a:lstStyle/>
          <a:p>
            <a:r>
              <a:rPr lang="is-IS"/>
              <a:t>Sesselía Dan Róbertsdóttir</a:t>
            </a:r>
          </a:p>
        </p:txBody>
      </p:sp>
      <p:sp>
        <p:nvSpPr>
          <p:cNvPr id="9" name="Slide Number Placeholder 8"/>
          <p:cNvSpPr>
            <a:spLocks noGrp="1"/>
          </p:cNvSpPr>
          <p:nvPr>
            <p:ph type="sldNum" sz="quarter" idx="12"/>
          </p:nvPr>
        </p:nvSpPr>
        <p:spPr/>
        <p:txBody>
          <a:bodyPr/>
          <a:lstStyle/>
          <a:p>
            <a:fld id="{9CC16051-49B8-4752-B43F-4F49D6677B2F}" type="slidenum">
              <a:rPr lang="is-IS" smtClean="0"/>
              <a:pPr/>
              <a:t>‹#›</a:t>
            </a:fld>
            <a:endParaRPr lang="is-IS"/>
          </a:p>
        </p:txBody>
      </p:sp>
      <p:sp>
        <p:nvSpPr>
          <p:cNvPr id="10" name="Half Frame 9"/>
          <p:cNvSpPr/>
          <p:nvPr userDrawn="1"/>
        </p:nvSpPr>
        <p:spPr>
          <a:xfrm>
            <a:off x="0" y="0"/>
            <a:ext cx="1524000" cy="2895600"/>
          </a:xfrm>
          <a:prstGeom prst="halfFrame">
            <a:avLst/>
          </a:prstGeom>
          <a:solidFill>
            <a:srgbClr val="0070C0"/>
          </a:solidFill>
          <a:scene3d>
            <a:camera prst="isometricTopDown" fov="0">
              <a:rot lat="0" lon="0" rev="0"/>
            </a:camera>
            <a:lightRig rig="balanced" dir="t">
              <a:rot lat="0" lon="0" rev="13800000"/>
            </a:lightRig>
          </a:scene3d>
          <a:sp3d extrusionH="12700" prstMaterial="plastic">
            <a:bevelT w="38100" h="25400" prst="convex"/>
            <a:contourClr>
              <a:schemeClr val="accent1"/>
            </a:contourClr>
          </a:sp3d>
        </p:spPr>
        <p:style>
          <a:lnRef idx="0">
            <a:schemeClr val="accent1"/>
          </a:lnRef>
          <a:fillRef idx="1003">
            <a:schemeClr val="dk2"/>
          </a:fillRef>
          <a:effectRef idx="3">
            <a:schemeClr val="accent1"/>
          </a:effectRef>
          <a:fontRef idx="minor">
            <a:schemeClr val="lt1"/>
          </a:fontRef>
        </p:style>
        <p:txBody>
          <a:bodyPr rtlCol="0" anchor="ctr"/>
          <a:lstStyle/>
          <a:p>
            <a:pPr algn="ctr"/>
            <a:endParaRPr lang="en-US">
              <a:solidFill>
                <a:schemeClr val="tx1"/>
              </a:solidFill>
            </a:endParaRPr>
          </a:p>
        </p:txBody>
      </p:sp>
      <p:pic>
        <p:nvPicPr>
          <p:cNvPr id="11" name="Picture 10" descr="Rett_Blatt_Stort.jpg"/>
          <p:cNvPicPr>
            <a:picLocks noChangeAspect="1"/>
          </p:cNvPicPr>
          <p:nvPr userDrawn="1"/>
        </p:nvPicPr>
        <p:blipFill>
          <a:blip r:embed="rId2" cstate="print">
            <a:lum contrast="10000"/>
          </a:blip>
          <a:stretch>
            <a:fillRect/>
          </a:stretch>
        </p:blipFill>
        <p:spPr>
          <a:xfrm>
            <a:off x="222376" y="279064"/>
            <a:ext cx="1116000" cy="1121441"/>
          </a:xfrm>
          <a:prstGeom prst="ellipse">
            <a:avLst/>
          </a:prstGeom>
          <a:ln w="3175" cap="rnd">
            <a:noFill/>
            <a:prstDash val="solid"/>
          </a:ln>
          <a:effectLst>
            <a:outerShdw blurRad="127000" algn="bl" rotWithShape="0">
              <a:srgbClr val="000000"/>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76374" y="274638"/>
            <a:ext cx="7453344" cy="1143000"/>
          </a:xfrm>
          <a:prstGeom prst="rect">
            <a:avLst/>
          </a:prstGeom>
        </p:spPr>
        <p:txBody>
          <a:bodyPr/>
          <a:lstStyle>
            <a:lvl1pPr>
              <a:defRPr/>
            </a:lvl1pPr>
          </a:lstStyle>
          <a:p>
            <a:r>
              <a:rPr lang="is-IS" noProof="0"/>
              <a:t>titill</a:t>
            </a:r>
          </a:p>
        </p:txBody>
      </p:sp>
      <p:sp>
        <p:nvSpPr>
          <p:cNvPr id="3" name="Date Placeholder 2"/>
          <p:cNvSpPr>
            <a:spLocks noGrp="1"/>
          </p:cNvSpPr>
          <p:nvPr>
            <p:ph type="dt" sz="half" idx="10"/>
          </p:nvPr>
        </p:nvSpPr>
        <p:spPr/>
        <p:txBody>
          <a:bodyPr/>
          <a:lstStyle/>
          <a:p>
            <a:fld id="{F5D9A752-4E79-4FCA-8566-F3B14D8583F8}" type="datetime1">
              <a:rPr lang="is-IS" smtClean="0"/>
              <a:t>2.9.2021</a:t>
            </a:fld>
            <a:endParaRPr lang="is-IS"/>
          </a:p>
        </p:txBody>
      </p:sp>
      <p:sp>
        <p:nvSpPr>
          <p:cNvPr id="4" name="Footer Placeholder 3"/>
          <p:cNvSpPr>
            <a:spLocks noGrp="1"/>
          </p:cNvSpPr>
          <p:nvPr>
            <p:ph type="ftr" sz="quarter" idx="11"/>
          </p:nvPr>
        </p:nvSpPr>
        <p:spPr/>
        <p:txBody>
          <a:bodyPr/>
          <a:lstStyle/>
          <a:p>
            <a:r>
              <a:rPr lang="is-IS"/>
              <a:t>Sesselía Dan Róbertsdóttir</a:t>
            </a:r>
          </a:p>
        </p:txBody>
      </p:sp>
      <p:sp>
        <p:nvSpPr>
          <p:cNvPr id="5" name="Slide Number Placeholder 4"/>
          <p:cNvSpPr>
            <a:spLocks noGrp="1"/>
          </p:cNvSpPr>
          <p:nvPr>
            <p:ph type="sldNum" sz="quarter" idx="12"/>
          </p:nvPr>
        </p:nvSpPr>
        <p:spPr/>
        <p:txBody>
          <a:bodyPr/>
          <a:lstStyle/>
          <a:p>
            <a:fld id="{9CC16051-49B8-4752-B43F-4F49D6677B2F}" type="slidenum">
              <a:rPr lang="is-IS" smtClean="0"/>
              <a:pPr/>
              <a:t>‹#›</a:t>
            </a:fld>
            <a:endParaRPr lang="is-IS"/>
          </a:p>
        </p:txBody>
      </p:sp>
      <p:sp>
        <p:nvSpPr>
          <p:cNvPr id="6" name="Half Frame 5"/>
          <p:cNvSpPr/>
          <p:nvPr userDrawn="1"/>
        </p:nvSpPr>
        <p:spPr>
          <a:xfrm>
            <a:off x="0" y="0"/>
            <a:ext cx="1524000" cy="2895600"/>
          </a:xfrm>
          <a:prstGeom prst="halfFrame">
            <a:avLst/>
          </a:prstGeom>
          <a:solidFill>
            <a:srgbClr val="0070C0"/>
          </a:solidFill>
          <a:scene3d>
            <a:camera prst="isometricTopDown" fov="0">
              <a:rot lat="0" lon="0" rev="0"/>
            </a:camera>
            <a:lightRig rig="balanced" dir="t">
              <a:rot lat="0" lon="0" rev="13800000"/>
            </a:lightRig>
          </a:scene3d>
          <a:sp3d extrusionH="12700" prstMaterial="plastic">
            <a:bevelT w="38100" h="25400" prst="convex"/>
            <a:contourClr>
              <a:schemeClr val="accent1"/>
            </a:contourClr>
          </a:sp3d>
        </p:spPr>
        <p:style>
          <a:lnRef idx="0">
            <a:schemeClr val="accent1"/>
          </a:lnRef>
          <a:fillRef idx="1003">
            <a:schemeClr val="dk2"/>
          </a:fillRef>
          <a:effectRef idx="3">
            <a:schemeClr val="accent1"/>
          </a:effectRef>
          <a:fontRef idx="minor">
            <a:schemeClr val="lt1"/>
          </a:fontRef>
        </p:style>
        <p:txBody>
          <a:bodyPr rtlCol="0" anchor="ctr"/>
          <a:lstStyle/>
          <a:p>
            <a:pPr algn="ctr"/>
            <a:endParaRPr lang="en-US">
              <a:solidFill>
                <a:schemeClr val="tx1"/>
              </a:solidFill>
            </a:endParaRPr>
          </a:p>
        </p:txBody>
      </p:sp>
      <p:pic>
        <p:nvPicPr>
          <p:cNvPr id="7" name="Picture 6" descr="Rett_Blatt_Stort.jpg"/>
          <p:cNvPicPr>
            <a:picLocks noChangeAspect="1"/>
          </p:cNvPicPr>
          <p:nvPr userDrawn="1"/>
        </p:nvPicPr>
        <p:blipFill>
          <a:blip r:embed="rId2" cstate="print">
            <a:lum contrast="10000"/>
          </a:blip>
          <a:stretch>
            <a:fillRect/>
          </a:stretch>
        </p:blipFill>
        <p:spPr>
          <a:xfrm>
            <a:off x="222376" y="279064"/>
            <a:ext cx="1116000" cy="1121441"/>
          </a:xfrm>
          <a:prstGeom prst="ellipse">
            <a:avLst/>
          </a:prstGeom>
          <a:ln w="3175" cap="rnd">
            <a:noFill/>
            <a:prstDash val="solid"/>
          </a:ln>
          <a:effectLst>
            <a:outerShdw blurRad="127000" algn="bl" rotWithShape="0">
              <a:srgbClr val="000000"/>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DDEAE-98DF-49CC-BC61-FF85592D2C51}" type="datetime1">
              <a:rPr lang="is-IS" smtClean="0"/>
              <a:t>2.9.2021</a:t>
            </a:fld>
            <a:endParaRPr lang="is-IS"/>
          </a:p>
        </p:txBody>
      </p:sp>
      <p:sp>
        <p:nvSpPr>
          <p:cNvPr id="3" name="Footer Placeholder 2"/>
          <p:cNvSpPr>
            <a:spLocks noGrp="1"/>
          </p:cNvSpPr>
          <p:nvPr>
            <p:ph type="ftr" sz="quarter" idx="11"/>
          </p:nvPr>
        </p:nvSpPr>
        <p:spPr/>
        <p:txBody>
          <a:bodyPr/>
          <a:lstStyle/>
          <a:p>
            <a:r>
              <a:rPr lang="is-IS"/>
              <a:t>Sesselía Dan Róbertsdóttir</a:t>
            </a:r>
          </a:p>
        </p:txBody>
      </p:sp>
      <p:sp>
        <p:nvSpPr>
          <p:cNvPr id="4" name="Slide Number Placeholder 3"/>
          <p:cNvSpPr>
            <a:spLocks noGrp="1"/>
          </p:cNvSpPr>
          <p:nvPr>
            <p:ph type="sldNum" sz="quarter" idx="12"/>
          </p:nvPr>
        </p:nvSpPr>
        <p:spPr/>
        <p:txBody>
          <a:bodyPr/>
          <a:lstStyle/>
          <a:p>
            <a:fld id="{9CC16051-49B8-4752-B43F-4F49D6677B2F}" type="slidenum">
              <a:rPr lang="is-IS" smtClean="0"/>
              <a:pPr/>
              <a:t>‹#›</a:t>
            </a:fld>
            <a:endParaRPr lang="is-IS"/>
          </a:p>
        </p:txBody>
      </p:sp>
      <p:sp>
        <p:nvSpPr>
          <p:cNvPr id="5" name="Half Frame 4"/>
          <p:cNvSpPr/>
          <p:nvPr userDrawn="1"/>
        </p:nvSpPr>
        <p:spPr>
          <a:xfrm>
            <a:off x="0" y="0"/>
            <a:ext cx="1524000" cy="2895600"/>
          </a:xfrm>
          <a:prstGeom prst="halfFrame">
            <a:avLst/>
          </a:prstGeom>
          <a:solidFill>
            <a:srgbClr val="0070C0"/>
          </a:solidFill>
          <a:scene3d>
            <a:camera prst="isometricTopDown" fov="0">
              <a:rot lat="0" lon="0" rev="0"/>
            </a:camera>
            <a:lightRig rig="balanced" dir="t">
              <a:rot lat="0" lon="0" rev="13800000"/>
            </a:lightRig>
          </a:scene3d>
          <a:sp3d extrusionH="12700" prstMaterial="plastic">
            <a:bevelT w="38100" h="25400" prst="convex"/>
            <a:contourClr>
              <a:schemeClr val="accent1"/>
            </a:contourClr>
          </a:sp3d>
        </p:spPr>
        <p:style>
          <a:lnRef idx="0">
            <a:schemeClr val="accent1"/>
          </a:lnRef>
          <a:fillRef idx="1003">
            <a:schemeClr val="dk2"/>
          </a:fillRef>
          <a:effectRef idx="3">
            <a:schemeClr val="accent1"/>
          </a:effectRef>
          <a:fontRef idx="minor">
            <a:schemeClr val="lt1"/>
          </a:fontRef>
        </p:style>
        <p:txBody>
          <a:bodyPr rtlCol="0" anchor="ctr"/>
          <a:lstStyle/>
          <a:p>
            <a:pPr algn="ctr"/>
            <a:endParaRPr lang="en-US">
              <a:solidFill>
                <a:schemeClr val="tx1"/>
              </a:solidFill>
            </a:endParaRPr>
          </a:p>
        </p:txBody>
      </p:sp>
      <p:pic>
        <p:nvPicPr>
          <p:cNvPr id="6" name="Picture 5" descr="Rett_Blatt_Stort.jpg"/>
          <p:cNvPicPr>
            <a:picLocks noChangeAspect="1"/>
          </p:cNvPicPr>
          <p:nvPr userDrawn="1"/>
        </p:nvPicPr>
        <p:blipFill>
          <a:blip r:embed="rId2" cstate="print">
            <a:lum contrast="10000"/>
          </a:blip>
          <a:stretch>
            <a:fillRect/>
          </a:stretch>
        </p:blipFill>
        <p:spPr>
          <a:xfrm>
            <a:off x="222376" y="279064"/>
            <a:ext cx="1116000" cy="1121441"/>
          </a:xfrm>
          <a:prstGeom prst="ellipse">
            <a:avLst/>
          </a:prstGeom>
          <a:ln w="3175" cap="rnd">
            <a:noFill/>
            <a:prstDash val="solid"/>
          </a:ln>
          <a:effectLst>
            <a:outerShdw blurRad="127000" algn="bl" rotWithShape="0">
              <a:srgbClr val="000000"/>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72" y="1571612"/>
            <a:ext cx="2936875" cy="928694"/>
          </a:xfrm>
          <a:prstGeom prst="rect">
            <a:avLst/>
          </a:prstGeom>
        </p:spPr>
        <p:txBody>
          <a:bodyPr anchor="b"/>
          <a:lstStyle>
            <a:lvl1pPr algn="l">
              <a:defRPr sz="2000" b="1"/>
            </a:lvl1pPr>
          </a:lstStyle>
          <a:p>
            <a:r>
              <a:rPr lang="is-IS" noProof="0"/>
              <a:t>Fyrirsögn</a:t>
            </a:r>
          </a:p>
        </p:txBody>
      </p:sp>
      <p:sp>
        <p:nvSpPr>
          <p:cNvPr id="3" name="Content Placeholder 2"/>
          <p:cNvSpPr>
            <a:spLocks noGrp="1"/>
          </p:cNvSpPr>
          <p:nvPr>
            <p:ph idx="1" hasCustomPrompt="1"/>
          </p:nvPr>
        </p:nvSpPr>
        <p:spPr>
          <a:xfrm>
            <a:off x="3613150" y="1571612"/>
            <a:ext cx="5111750" cy="4554551"/>
          </a:xfrm>
        </p:spPr>
        <p:txBody>
          <a:bodyPr>
            <a:normAutofit/>
          </a:bodyPr>
          <a:lstStyle>
            <a:lvl1pPr>
              <a:defRPr sz="2400"/>
            </a:lvl1pPr>
            <a:lvl2pPr>
              <a:defRPr sz="2000" baseline="0"/>
            </a:lvl2pPr>
            <a:lvl3pPr>
              <a:defRPr sz="1800"/>
            </a:lvl3pPr>
            <a:lvl4pPr>
              <a:defRPr sz="1600"/>
            </a:lvl4pPr>
            <a:lvl5pPr>
              <a:defRPr sz="1600"/>
            </a:lvl5pPr>
            <a:lvl6pPr>
              <a:defRPr sz="2000"/>
            </a:lvl6pPr>
            <a:lvl7pPr>
              <a:defRPr sz="2000"/>
            </a:lvl7pPr>
            <a:lvl8pPr>
              <a:defRPr sz="2000"/>
            </a:lvl8pPr>
            <a:lvl9pPr>
              <a:defRPr sz="2000"/>
            </a:lvl9pPr>
          </a:lstStyle>
          <a:p>
            <a:pPr lvl="0"/>
            <a:r>
              <a:rPr lang="is-IS" noProof="0" dirty="0"/>
              <a:t>Vélrita texta</a:t>
            </a:r>
          </a:p>
          <a:p>
            <a:pPr lvl="1"/>
            <a:r>
              <a:rPr lang="is-IS" noProof="0" dirty="0"/>
              <a:t>Annað þrep</a:t>
            </a:r>
          </a:p>
          <a:p>
            <a:pPr lvl="2"/>
            <a:r>
              <a:rPr lang="is-IS" noProof="0" dirty="0"/>
              <a:t>Þriðja þrep</a:t>
            </a:r>
          </a:p>
        </p:txBody>
      </p:sp>
      <p:sp>
        <p:nvSpPr>
          <p:cNvPr id="4" name="Text Placeholder 3"/>
          <p:cNvSpPr>
            <a:spLocks noGrp="1"/>
          </p:cNvSpPr>
          <p:nvPr>
            <p:ph type="body" sz="half" idx="2" hasCustomPrompt="1"/>
          </p:nvPr>
        </p:nvSpPr>
        <p:spPr>
          <a:xfrm>
            <a:off x="609572" y="2500306"/>
            <a:ext cx="2936875" cy="36258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noProof="0"/>
              <a:t>Útdráttur</a:t>
            </a:r>
          </a:p>
        </p:txBody>
      </p:sp>
      <p:sp>
        <p:nvSpPr>
          <p:cNvPr id="5" name="Date Placeholder 4"/>
          <p:cNvSpPr>
            <a:spLocks noGrp="1"/>
          </p:cNvSpPr>
          <p:nvPr>
            <p:ph type="dt" sz="half" idx="10"/>
          </p:nvPr>
        </p:nvSpPr>
        <p:spPr/>
        <p:txBody>
          <a:bodyPr/>
          <a:lstStyle/>
          <a:p>
            <a:fld id="{8F485C26-B38A-40A1-94EC-4420A6F9A039}" type="datetime1">
              <a:rPr lang="is-IS" smtClean="0"/>
              <a:t>2.9.2021</a:t>
            </a:fld>
            <a:endParaRPr lang="is-IS"/>
          </a:p>
        </p:txBody>
      </p:sp>
      <p:sp>
        <p:nvSpPr>
          <p:cNvPr id="6" name="Footer Placeholder 5"/>
          <p:cNvSpPr>
            <a:spLocks noGrp="1"/>
          </p:cNvSpPr>
          <p:nvPr>
            <p:ph type="ftr" sz="quarter" idx="11"/>
          </p:nvPr>
        </p:nvSpPr>
        <p:spPr/>
        <p:txBody>
          <a:bodyPr/>
          <a:lstStyle/>
          <a:p>
            <a:r>
              <a:rPr lang="is-IS"/>
              <a:t>Sesselía Dan Róbertsdóttir</a:t>
            </a:r>
          </a:p>
        </p:txBody>
      </p:sp>
      <p:sp>
        <p:nvSpPr>
          <p:cNvPr id="7" name="Slide Number Placeholder 6"/>
          <p:cNvSpPr>
            <a:spLocks noGrp="1"/>
          </p:cNvSpPr>
          <p:nvPr>
            <p:ph type="sldNum" sz="quarter" idx="12"/>
          </p:nvPr>
        </p:nvSpPr>
        <p:spPr/>
        <p:txBody>
          <a:bodyPr/>
          <a:lstStyle/>
          <a:p>
            <a:fld id="{9CC16051-49B8-4752-B43F-4F49D6677B2F}" type="slidenum">
              <a:rPr lang="is-IS" smtClean="0"/>
              <a:pPr/>
              <a:t>‹#›</a:t>
            </a:fld>
            <a:endParaRPr lang="is-IS"/>
          </a:p>
        </p:txBody>
      </p:sp>
      <p:sp>
        <p:nvSpPr>
          <p:cNvPr id="8" name="Half Frame 7"/>
          <p:cNvSpPr/>
          <p:nvPr userDrawn="1"/>
        </p:nvSpPr>
        <p:spPr>
          <a:xfrm>
            <a:off x="0" y="0"/>
            <a:ext cx="1524000" cy="2895600"/>
          </a:xfrm>
          <a:prstGeom prst="halfFrame">
            <a:avLst/>
          </a:prstGeom>
          <a:solidFill>
            <a:srgbClr val="0070C0"/>
          </a:solidFill>
          <a:scene3d>
            <a:camera prst="isometricTopDown" fov="0">
              <a:rot lat="0" lon="0" rev="0"/>
            </a:camera>
            <a:lightRig rig="balanced" dir="t">
              <a:rot lat="0" lon="0" rev="13800000"/>
            </a:lightRig>
          </a:scene3d>
          <a:sp3d extrusionH="12700" prstMaterial="plastic">
            <a:bevelT w="38100" h="25400" prst="convex"/>
            <a:contourClr>
              <a:schemeClr val="accent1"/>
            </a:contourClr>
          </a:sp3d>
        </p:spPr>
        <p:style>
          <a:lnRef idx="0">
            <a:schemeClr val="accent1"/>
          </a:lnRef>
          <a:fillRef idx="1003">
            <a:schemeClr val="dk2"/>
          </a:fillRef>
          <a:effectRef idx="3">
            <a:schemeClr val="accent1"/>
          </a:effectRef>
          <a:fontRef idx="minor">
            <a:schemeClr val="lt1"/>
          </a:fontRef>
        </p:style>
        <p:txBody>
          <a:bodyPr rtlCol="0" anchor="ctr"/>
          <a:lstStyle/>
          <a:p>
            <a:pPr algn="ctr"/>
            <a:endParaRPr lang="en-US">
              <a:solidFill>
                <a:schemeClr val="tx1"/>
              </a:solidFill>
            </a:endParaRPr>
          </a:p>
        </p:txBody>
      </p:sp>
      <p:pic>
        <p:nvPicPr>
          <p:cNvPr id="9" name="Picture 8" descr="Rett_Blatt_Stort.jpg"/>
          <p:cNvPicPr>
            <a:picLocks noChangeAspect="1"/>
          </p:cNvPicPr>
          <p:nvPr userDrawn="1"/>
        </p:nvPicPr>
        <p:blipFill>
          <a:blip r:embed="rId2" cstate="print">
            <a:lum contrast="10000"/>
          </a:blip>
          <a:stretch>
            <a:fillRect/>
          </a:stretch>
        </p:blipFill>
        <p:spPr>
          <a:xfrm>
            <a:off x="222376" y="279064"/>
            <a:ext cx="1116000" cy="1121441"/>
          </a:xfrm>
          <a:prstGeom prst="ellipse">
            <a:avLst/>
          </a:prstGeom>
          <a:ln w="3175" cap="rnd">
            <a:noFill/>
            <a:prstDash val="solid"/>
          </a:ln>
          <a:effectLst>
            <a:outerShdw blurRad="127000" algn="bl" rotWithShape="0">
              <a:srgbClr val="000000"/>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a:lvl1pPr>
          </a:lstStyle>
          <a:p>
            <a:r>
              <a:rPr lang="en-US" dirty="0" err="1"/>
              <a:t>Heiti</a:t>
            </a:r>
            <a:r>
              <a:rPr lang="en-US" dirty="0"/>
              <a:t> </a:t>
            </a:r>
            <a:r>
              <a:rPr lang="en-US" dirty="0" err="1"/>
              <a:t>myndar</a:t>
            </a:r>
            <a:endParaRPr lang="is-IS" dirty="0"/>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dirty="0"/>
              <a:t>Mynd</a:t>
            </a:r>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Nánar</a:t>
            </a:r>
            <a:r>
              <a:rPr lang="en-US" dirty="0"/>
              <a:t> um </a:t>
            </a:r>
            <a:r>
              <a:rPr lang="en-US" dirty="0" err="1"/>
              <a:t>mynd</a:t>
            </a:r>
            <a:endParaRPr lang="en-US" dirty="0"/>
          </a:p>
        </p:txBody>
      </p:sp>
      <p:sp>
        <p:nvSpPr>
          <p:cNvPr id="5" name="Date Placeholder 4"/>
          <p:cNvSpPr>
            <a:spLocks noGrp="1"/>
          </p:cNvSpPr>
          <p:nvPr>
            <p:ph type="dt" sz="half" idx="10"/>
          </p:nvPr>
        </p:nvSpPr>
        <p:spPr/>
        <p:txBody>
          <a:bodyPr/>
          <a:lstStyle/>
          <a:p>
            <a:fld id="{E837F28C-12AD-4D38-B40D-B153DAC889CF}" type="datetime1">
              <a:rPr lang="is-IS" smtClean="0"/>
              <a:t>2.9.2021</a:t>
            </a:fld>
            <a:endParaRPr lang="is-IS"/>
          </a:p>
        </p:txBody>
      </p:sp>
      <p:sp>
        <p:nvSpPr>
          <p:cNvPr id="6" name="Footer Placeholder 5"/>
          <p:cNvSpPr>
            <a:spLocks noGrp="1"/>
          </p:cNvSpPr>
          <p:nvPr>
            <p:ph type="ftr" sz="quarter" idx="11"/>
          </p:nvPr>
        </p:nvSpPr>
        <p:spPr/>
        <p:txBody>
          <a:bodyPr/>
          <a:lstStyle/>
          <a:p>
            <a:r>
              <a:rPr lang="is-IS"/>
              <a:t>Sesselía Dan Róbertsdóttir</a:t>
            </a:r>
          </a:p>
        </p:txBody>
      </p:sp>
      <p:sp>
        <p:nvSpPr>
          <p:cNvPr id="7" name="Slide Number Placeholder 6"/>
          <p:cNvSpPr>
            <a:spLocks noGrp="1"/>
          </p:cNvSpPr>
          <p:nvPr>
            <p:ph type="sldNum" sz="quarter" idx="12"/>
          </p:nvPr>
        </p:nvSpPr>
        <p:spPr/>
        <p:txBody>
          <a:bodyPr/>
          <a:lstStyle/>
          <a:p>
            <a:fld id="{9CC16051-49B8-4752-B43F-4F49D6677B2F}" type="slidenum">
              <a:rPr lang="is-IS" smtClean="0"/>
              <a:pPr/>
              <a:t>‹#›</a:t>
            </a:fld>
            <a:endParaRPr lang="is-IS"/>
          </a:p>
        </p:txBody>
      </p:sp>
      <p:sp>
        <p:nvSpPr>
          <p:cNvPr id="8" name="Half Frame 7"/>
          <p:cNvSpPr/>
          <p:nvPr userDrawn="1"/>
        </p:nvSpPr>
        <p:spPr>
          <a:xfrm>
            <a:off x="0" y="0"/>
            <a:ext cx="1524000" cy="2895600"/>
          </a:xfrm>
          <a:prstGeom prst="halfFrame">
            <a:avLst/>
          </a:prstGeom>
          <a:solidFill>
            <a:srgbClr val="0070C0"/>
          </a:solidFill>
          <a:scene3d>
            <a:camera prst="isometricTopDown" fov="0">
              <a:rot lat="0" lon="0" rev="0"/>
            </a:camera>
            <a:lightRig rig="balanced" dir="t">
              <a:rot lat="0" lon="0" rev="13800000"/>
            </a:lightRig>
          </a:scene3d>
          <a:sp3d extrusionH="12700" prstMaterial="plastic">
            <a:bevelT w="38100" h="25400" prst="convex"/>
            <a:contourClr>
              <a:schemeClr val="accent1"/>
            </a:contourClr>
          </a:sp3d>
        </p:spPr>
        <p:style>
          <a:lnRef idx="0">
            <a:schemeClr val="accent1"/>
          </a:lnRef>
          <a:fillRef idx="1003">
            <a:schemeClr val="dk2"/>
          </a:fillRef>
          <a:effectRef idx="3">
            <a:schemeClr val="accent1"/>
          </a:effectRef>
          <a:fontRef idx="minor">
            <a:schemeClr val="lt1"/>
          </a:fontRef>
        </p:style>
        <p:txBody>
          <a:bodyPr rtlCol="0" anchor="ctr"/>
          <a:lstStyle/>
          <a:p>
            <a:pPr algn="ctr"/>
            <a:endParaRPr lang="en-US">
              <a:solidFill>
                <a:schemeClr val="tx1"/>
              </a:solidFill>
            </a:endParaRPr>
          </a:p>
        </p:txBody>
      </p:sp>
      <p:pic>
        <p:nvPicPr>
          <p:cNvPr id="9" name="Picture 8" descr="Rett_Blatt_Stort.jpg"/>
          <p:cNvPicPr>
            <a:picLocks noChangeAspect="1"/>
          </p:cNvPicPr>
          <p:nvPr userDrawn="1"/>
        </p:nvPicPr>
        <p:blipFill>
          <a:blip r:embed="rId2" cstate="print">
            <a:lum contrast="10000"/>
          </a:blip>
          <a:stretch>
            <a:fillRect/>
          </a:stretch>
        </p:blipFill>
        <p:spPr>
          <a:xfrm>
            <a:off x="222376" y="279064"/>
            <a:ext cx="1116000" cy="1121441"/>
          </a:xfrm>
          <a:prstGeom prst="ellipse">
            <a:avLst/>
          </a:prstGeom>
          <a:ln w="3175" cap="rnd">
            <a:noFill/>
            <a:prstDash val="solid"/>
          </a:ln>
          <a:effectLst>
            <a:outerShdw blurRad="127000" algn="bl" rotWithShape="0">
              <a:srgbClr val="000000"/>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906" y="1608992"/>
            <a:ext cx="8088433" cy="4757758"/>
          </a:xfrm>
          <a:prstGeom prst="rect">
            <a:avLst/>
          </a:prstGeom>
        </p:spPr>
        <p:txBody>
          <a:bodyPr vert="horz" lIns="91440" tIns="45720" rIns="91440" bIns="45720" rtlCol="0">
            <a:normAutofit/>
          </a:bodyPr>
          <a:lstStyle/>
          <a:p>
            <a:pPr lvl="0"/>
            <a:r>
              <a:rPr lang="en-US" dirty="0" err="1"/>
              <a:t>Vélrita</a:t>
            </a:r>
            <a:r>
              <a:rPr lang="en-US" dirty="0"/>
              <a:t> </a:t>
            </a:r>
            <a:r>
              <a:rPr lang="en-US" dirty="0" err="1"/>
              <a:t>texta</a:t>
            </a:r>
            <a:endParaRPr lang="en-US" dirty="0"/>
          </a:p>
          <a:p>
            <a:pPr lvl="1"/>
            <a:r>
              <a:rPr lang="en-US" dirty="0" err="1"/>
              <a:t>Annað</a:t>
            </a:r>
            <a:r>
              <a:rPr lang="en-US" dirty="0"/>
              <a:t> </a:t>
            </a:r>
            <a:r>
              <a:rPr lang="en-US" dirty="0" err="1"/>
              <a:t>þrep</a:t>
            </a:r>
            <a:endParaRPr lang="en-US" dirty="0"/>
          </a:p>
          <a:p>
            <a:pPr lvl="2"/>
            <a:r>
              <a:rPr lang="en-US" dirty="0" err="1"/>
              <a:t>Þriðja</a:t>
            </a:r>
            <a:r>
              <a:rPr lang="en-US" dirty="0"/>
              <a:t> </a:t>
            </a:r>
            <a:r>
              <a:rPr lang="en-US" dirty="0" err="1"/>
              <a:t>þrep</a:t>
            </a:r>
            <a:endParaRPr lang="en-US" dirty="0"/>
          </a:p>
        </p:txBody>
      </p:sp>
      <p:sp>
        <p:nvSpPr>
          <p:cNvPr id="4" name="Date Placeholder 3"/>
          <p:cNvSpPr>
            <a:spLocks noGrp="1"/>
          </p:cNvSpPr>
          <p:nvPr>
            <p:ph type="dt" sz="half" idx="2"/>
          </p:nvPr>
        </p:nvSpPr>
        <p:spPr>
          <a:xfrm>
            <a:off x="457200" y="6465256"/>
            <a:ext cx="2133600" cy="292079"/>
          </a:xfrm>
          <a:prstGeom prst="rect">
            <a:avLst/>
          </a:prstGeom>
        </p:spPr>
        <p:txBody>
          <a:bodyPr vert="horz" lIns="91440" tIns="45720" rIns="91440" bIns="45720" rtlCol="0" anchor="ctr"/>
          <a:lstStyle>
            <a:lvl1pPr algn="l">
              <a:defRPr sz="1100">
                <a:solidFill>
                  <a:schemeClr val="tx1">
                    <a:tint val="75000"/>
                  </a:schemeClr>
                </a:solidFill>
              </a:defRPr>
            </a:lvl1pPr>
          </a:lstStyle>
          <a:p>
            <a:fld id="{0A2B9A2A-8C1F-4C1E-92BB-5E60BBAF7774}" type="datetime1">
              <a:rPr lang="is-IS" smtClean="0"/>
              <a:t>2.9.2021</a:t>
            </a:fld>
            <a:endParaRPr lang="is-IS"/>
          </a:p>
        </p:txBody>
      </p:sp>
      <p:sp>
        <p:nvSpPr>
          <p:cNvPr id="5" name="Footer Placeholder 4"/>
          <p:cNvSpPr>
            <a:spLocks noGrp="1"/>
          </p:cNvSpPr>
          <p:nvPr>
            <p:ph type="ftr" sz="quarter" idx="3"/>
          </p:nvPr>
        </p:nvSpPr>
        <p:spPr>
          <a:xfrm>
            <a:off x="3124200" y="6465256"/>
            <a:ext cx="2895600" cy="292079"/>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is-IS"/>
              <a:t>Sesselía Dan Róbertsdóttir</a:t>
            </a:r>
          </a:p>
        </p:txBody>
      </p:sp>
      <p:sp>
        <p:nvSpPr>
          <p:cNvPr id="6" name="Slide Number Placeholder 5"/>
          <p:cNvSpPr>
            <a:spLocks noGrp="1"/>
          </p:cNvSpPr>
          <p:nvPr>
            <p:ph type="sldNum" sz="quarter" idx="4"/>
          </p:nvPr>
        </p:nvSpPr>
        <p:spPr>
          <a:xfrm>
            <a:off x="6553200" y="6465256"/>
            <a:ext cx="2133600" cy="292079"/>
          </a:xfrm>
          <a:prstGeom prst="rect">
            <a:avLst/>
          </a:prstGeom>
        </p:spPr>
        <p:txBody>
          <a:bodyPr vert="horz" lIns="91440" tIns="45720" rIns="91440" bIns="45720" rtlCol="0" anchor="ctr"/>
          <a:lstStyle>
            <a:lvl1pPr algn="r">
              <a:defRPr sz="1100">
                <a:solidFill>
                  <a:schemeClr val="tx1">
                    <a:tint val="75000"/>
                  </a:schemeClr>
                </a:solidFill>
              </a:defRPr>
            </a:lvl1pPr>
          </a:lstStyle>
          <a:p>
            <a:fld id="{9CC16051-49B8-4752-B43F-4F49D6677B2F}" type="slidenum">
              <a:rPr lang="is-IS" smtClean="0"/>
              <a:pPr/>
              <a:t>‹#›</a:t>
            </a:fld>
            <a:endParaRPr lang="is-IS"/>
          </a:p>
        </p:txBody>
      </p:sp>
      <p:sp>
        <p:nvSpPr>
          <p:cNvPr id="9" name="Title Placeholder 8"/>
          <p:cNvSpPr>
            <a:spLocks noGrp="1"/>
          </p:cNvSpPr>
          <p:nvPr>
            <p:ph type="title"/>
          </p:nvPr>
        </p:nvSpPr>
        <p:spPr>
          <a:xfrm>
            <a:off x="1476374" y="274638"/>
            <a:ext cx="7453343" cy="1143000"/>
          </a:xfrm>
          <a:prstGeom prst="rect">
            <a:avLst/>
          </a:prstGeom>
        </p:spPr>
        <p:txBody>
          <a:bodyPr vert="horz" lIns="91440" tIns="45720" rIns="91440" bIns="45720" rtlCol="0" anchor="ctr">
            <a:normAutofit/>
          </a:bodyPr>
          <a:lstStyle/>
          <a:p>
            <a:r>
              <a:rPr lang="en-US" dirty="0" err="1"/>
              <a:t>Titill</a:t>
            </a:r>
            <a:endParaRPr lang="is-IS"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dt="0"/>
  <p:txStyles>
    <p:titleStyle>
      <a:lvl1pPr algn="l" defTabSz="914400" rtl="0" eaLnBrk="1" latinLnBrk="0" hangingPunct="1">
        <a:spcBef>
          <a:spcPct val="0"/>
        </a:spcBef>
        <a:buNone/>
        <a:defRPr sz="3000" kern="1200" cap="all" spc="30" baseline="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4A1BCD-5177-42A6-9A55-CD094832B086}"/>
              </a:ext>
            </a:extLst>
          </p:cNvPr>
          <p:cNvSpPr txBox="1"/>
          <p:nvPr/>
        </p:nvSpPr>
        <p:spPr>
          <a:xfrm>
            <a:off x="1691680" y="1916832"/>
            <a:ext cx="5760640" cy="1261884"/>
          </a:xfrm>
          <a:prstGeom prst="rect">
            <a:avLst/>
          </a:prstGeom>
          <a:noFill/>
        </p:spPr>
        <p:txBody>
          <a:bodyPr wrap="square" rtlCol="0">
            <a:spAutoFit/>
          </a:bodyPr>
          <a:lstStyle/>
          <a:p>
            <a:pPr algn="ctr"/>
            <a:r>
              <a:rPr lang="is-IS" sz="4400" b="1" dirty="0">
                <a:solidFill>
                  <a:schemeClr val="tx2"/>
                </a:solidFill>
                <a:latin typeface="Optima" panose="02000503060000020004" pitchFamily="2" charset="0"/>
              </a:rPr>
              <a:t>Fjárhagur hafna 2020</a:t>
            </a:r>
          </a:p>
          <a:p>
            <a:pPr algn="ctr"/>
            <a:r>
              <a:rPr lang="is-IS" sz="3200" b="1" dirty="0">
                <a:solidFill>
                  <a:schemeClr val="tx2"/>
                </a:solidFill>
                <a:latin typeface="Optima" panose="02000503060000020004" pitchFamily="2" charset="0"/>
              </a:rPr>
              <a:t>Úttekt og greining</a:t>
            </a:r>
          </a:p>
        </p:txBody>
      </p:sp>
      <p:sp>
        <p:nvSpPr>
          <p:cNvPr id="5" name="TextBox 4">
            <a:extLst>
              <a:ext uri="{FF2B5EF4-FFF2-40B4-BE49-F238E27FC236}">
                <a16:creationId xmlns:a16="http://schemas.microsoft.com/office/drawing/2014/main" id="{20B20CD4-62EB-4122-9C03-F820BA11FE8D}"/>
              </a:ext>
            </a:extLst>
          </p:cNvPr>
          <p:cNvSpPr txBox="1"/>
          <p:nvPr/>
        </p:nvSpPr>
        <p:spPr>
          <a:xfrm>
            <a:off x="1367644" y="4581128"/>
            <a:ext cx="6408712" cy="1384995"/>
          </a:xfrm>
          <a:prstGeom prst="rect">
            <a:avLst/>
          </a:prstGeom>
          <a:noFill/>
        </p:spPr>
        <p:txBody>
          <a:bodyPr wrap="square" rtlCol="0">
            <a:spAutoFit/>
          </a:bodyPr>
          <a:lstStyle/>
          <a:p>
            <a:pPr algn="ctr"/>
            <a:r>
              <a:rPr lang="is-IS" sz="2800" b="1" dirty="0">
                <a:solidFill>
                  <a:schemeClr val="tx2"/>
                </a:solidFill>
                <a:latin typeface="Optima" panose="02000503060000020004" pitchFamily="2" charset="0"/>
              </a:rPr>
              <a:t>Hafnafundur 2021</a:t>
            </a:r>
          </a:p>
          <a:p>
            <a:pPr algn="ctr"/>
            <a:r>
              <a:rPr lang="is-IS" sz="2800" b="1" dirty="0">
                <a:solidFill>
                  <a:schemeClr val="tx2"/>
                </a:solidFill>
                <a:latin typeface="Optima" panose="02000503060000020004" pitchFamily="2" charset="0"/>
              </a:rPr>
              <a:t>Sesselía Dan Róbertsdóttir</a:t>
            </a:r>
          </a:p>
          <a:p>
            <a:pPr algn="ctr"/>
            <a:r>
              <a:rPr lang="is-IS" sz="2800" b="1" dirty="0">
                <a:solidFill>
                  <a:schemeClr val="tx2"/>
                </a:solidFill>
                <a:latin typeface="Optima" panose="02000503060000020004" pitchFamily="2" charset="0"/>
              </a:rPr>
              <a:t>Hagfræðingur</a:t>
            </a:r>
          </a:p>
        </p:txBody>
      </p:sp>
      <p:sp>
        <p:nvSpPr>
          <p:cNvPr id="3" name="Footer Placeholder 2">
            <a:extLst>
              <a:ext uri="{FF2B5EF4-FFF2-40B4-BE49-F238E27FC236}">
                <a16:creationId xmlns:a16="http://schemas.microsoft.com/office/drawing/2014/main" id="{6688563D-C073-4CE1-853B-1D5A64AD4D80}"/>
              </a:ext>
            </a:extLst>
          </p:cNvPr>
          <p:cNvSpPr>
            <a:spLocks noGrp="1"/>
          </p:cNvSpPr>
          <p:nvPr>
            <p:ph type="ftr" sz="quarter" idx="11"/>
          </p:nvPr>
        </p:nvSpPr>
        <p:spPr/>
        <p:txBody>
          <a:bodyPr/>
          <a:lstStyle/>
          <a:p>
            <a:r>
              <a:rPr lang="is-IS"/>
              <a:t>Sesselía Dan Róbertsdóttir</a:t>
            </a:r>
          </a:p>
        </p:txBody>
      </p:sp>
    </p:spTree>
    <p:extLst>
      <p:ext uri="{BB962C8B-B14F-4D97-AF65-F5344CB8AC3E}">
        <p14:creationId xmlns:p14="http://schemas.microsoft.com/office/powerpoint/2010/main" val="1427193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2CFA-C70C-4578-9E37-B15B80E10B6B}"/>
              </a:ext>
            </a:extLst>
          </p:cNvPr>
          <p:cNvSpPr>
            <a:spLocks noGrp="1"/>
          </p:cNvSpPr>
          <p:nvPr>
            <p:ph type="title"/>
          </p:nvPr>
        </p:nvSpPr>
        <p:spPr>
          <a:xfrm>
            <a:off x="1476375" y="274638"/>
            <a:ext cx="7381905" cy="1143000"/>
          </a:xfrm>
        </p:spPr>
        <p:txBody>
          <a:bodyPr anchor="ctr">
            <a:normAutofit/>
          </a:bodyPr>
          <a:lstStyle/>
          <a:p>
            <a:r>
              <a:rPr lang="is-IS" b="1"/>
              <a:t>Veltufé frá rekstri, m.kr. </a:t>
            </a:r>
          </a:p>
        </p:txBody>
      </p:sp>
      <p:sp>
        <p:nvSpPr>
          <p:cNvPr id="3" name="Footer Placeholder 2">
            <a:extLst>
              <a:ext uri="{FF2B5EF4-FFF2-40B4-BE49-F238E27FC236}">
                <a16:creationId xmlns:a16="http://schemas.microsoft.com/office/drawing/2014/main" id="{8B9913DA-B680-4E19-BE9B-1B1A46EAC83E}"/>
              </a:ext>
            </a:extLst>
          </p:cNvPr>
          <p:cNvSpPr>
            <a:spLocks noGrp="1"/>
          </p:cNvSpPr>
          <p:nvPr>
            <p:ph type="ftr" sz="quarter" idx="11"/>
          </p:nvPr>
        </p:nvSpPr>
        <p:spPr>
          <a:xfrm>
            <a:off x="3124200" y="6465256"/>
            <a:ext cx="2895600" cy="292079"/>
          </a:xfrm>
        </p:spPr>
        <p:txBody>
          <a:bodyPr anchor="ctr">
            <a:normAutofit/>
          </a:bodyPr>
          <a:lstStyle/>
          <a:p>
            <a:pPr>
              <a:spcAft>
                <a:spcPts val="600"/>
              </a:spcAft>
            </a:pPr>
            <a:r>
              <a:rPr lang="is-IS"/>
              <a:t>Sesselía Dan Róbertsdóttir</a:t>
            </a:r>
            <a:endParaRPr lang="is-IS" dirty="0"/>
          </a:p>
        </p:txBody>
      </p:sp>
      <p:graphicFrame>
        <p:nvGraphicFramePr>
          <p:cNvPr id="6" name="Table 5">
            <a:extLst>
              <a:ext uri="{FF2B5EF4-FFF2-40B4-BE49-F238E27FC236}">
                <a16:creationId xmlns:a16="http://schemas.microsoft.com/office/drawing/2014/main" id="{0ADA7D1B-D998-E04D-B280-0C28F9E86684}"/>
              </a:ext>
            </a:extLst>
          </p:cNvPr>
          <p:cNvGraphicFramePr>
            <a:graphicFrameLocks noGrp="1"/>
          </p:cNvGraphicFramePr>
          <p:nvPr>
            <p:extLst>
              <p:ext uri="{D42A27DB-BD31-4B8C-83A1-F6EECF244321}">
                <p14:modId xmlns:p14="http://schemas.microsoft.com/office/powerpoint/2010/main" val="2587452819"/>
              </p:ext>
            </p:extLst>
          </p:nvPr>
        </p:nvGraphicFramePr>
        <p:xfrm>
          <a:off x="827584" y="1649035"/>
          <a:ext cx="7704857" cy="1798122"/>
        </p:xfrm>
        <a:graphic>
          <a:graphicData uri="http://schemas.openxmlformats.org/drawingml/2006/table">
            <a:tbl>
              <a:tblPr firstRow="1" bandRow="1">
                <a:tableStyleId>{5C22544A-7EE6-4342-B048-85BDC9FD1C3A}</a:tableStyleId>
              </a:tblPr>
              <a:tblGrid>
                <a:gridCol w="1466740">
                  <a:extLst>
                    <a:ext uri="{9D8B030D-6E8A-4147-A177-3AD203B41FA5}">
                      <a16:colId xmlns:a16="http://schemas.microsoft.com/office/drawing/2014/main" val="140529047"/>
                    </a:ext>
                  </a:extLst>
                </a:gridCol>
                <a:gridCol w="1281481">
                  <a:extLst>
                    <a:ext uri="{9D8B030D-6E8A-4147-A177-3AD203B41FA5}">
                      <a16:colId xmlns:a16="http://schemas.microsoft.com/office/drawing/2014/main" val="1915671117"/>
                    </a:ext>
                  </a:extLst>
                </a:gridCol>
                <a:gridCol w="1281481">
                  <a:extLst>
                    <a:ext uri="{9D8B030D-6E8A-4147-A177-3AD203B41FA5}">
                      <a16:colId xmlns:a16="http://schemas.microsoft.com/office/drawing/2014/main" val="1778513195"/>
                    </a:ext>
                  </a:extLst>
                </a:gridCol>
                <a:gridCol w="1281481">
                  <a:extLst>
                    <a:ext uri="{9D8B030D-6E8A-4147-A177-3AD203B41FA5}">
                      <a16:colId xmlns:a16="http://schemas.microsoft.com/office/drawing/2014/main" val="1802461557"/>
                    </a:ext>
                  </a:extLst>
                </a:gridCol>
                <a:gridCol w="1281481">
                  <a:extLst>
                    <a:ext uri="{9D8B030D-6E8A-4147-A177-3AD203B41FA5}">
                      <a16:colId xmlns:a16="http://schemas.microsoft.com/office/drawing/2014/main" val="507443640"/>
                    </a:ext>
                  </a:extLst>
                </a:gridCol>
                <a:gridCol w="1112193">
                  <a:extLst>
                    <a:ext uri="{9D8B030D-6E8A-4147-A177-3AD203B41FA5}">
                      <a16:colId xmlns:a16="http://schemas.microsoft.com/office/drawing/2014/main" val="1308687704"/>
                    </a:ext>
                  </a:extLst>
                </a:gridCol>
              </a:tblGrid>
              <a:tr h="473356">
                <a:tc>
                  <a:txBody>
                    <a:bodyPr/>
                    <a:lstStyle/>
                    <a:p>
                      <a:pPr algn="l" fontAlgn="b"/>
                      <a:endParaRPr lang="en-GB" sz="2500" b="1" i="0" u="none" strike="noStrike" dirty="0">
                        <a:solidFill>
                          <a:srgbClr val="FFFFFF"/>
                        </a:solidFill>
                        <a:effectLst/>
                        <a:latin typeface="Calibri" panose="020F0502020204030204" pitchFamily="34" charset="0"/>
                      </a:endParaRPr>
                    </a:p>
                  </a:txBody>
                  <a:tcPr marL="20119" marR="20119" marT="20119" marB="0" anchor="b"/>
                </a:tc>
                <a:tc>
                  <a:txBody>
                    <a:bodyPr/>
                    <a:lstStyle/>
                    <a:p>
                      <a:pPr algn="ctr" fontAlgn="b"/>
                      <a:r>
                        <a:rPr lang="en-IS" sz="2500" u="none" strike="noStrike" dirty="0">
                          <a:effectLst/>
                        </a:rPr>
                        <a:t>2016</a:t>
                      </a:r>
                      <a:endParaRPr lang="en-IS" sz="2500" b="1" i="0" u="none" strike="noStrike" dirty="0">
                        <a:solidFill>
                          <a:srgbClr val="FFFFFF"/>
                        </a:solidFill>
                        <a:effectLst/>
                        <a:latin typeface="Calibri" panose="020F0502020204030204" pitchFamily="34" charset="0"/>
                      </a:endParaRPr>
                    </a:p>
                  </a:txBody>
                  <a:tcPr marL="20119" marR="20119" marT="20119" marB="0" anchor="b"/>
                </a:tc>
                <a:tc>
                  <a:txBody>
                    <a:bodyPr/>
                    <a:lstStyle/>
                    <a:p>
                      <a:pPr algn="ctr" fontAlgn="b"/>
                      <a:r>
                        <a:rPr lang="en-IS" sz="2500" u="none" strike="noStrike">
                          <a:effectLst/>
                        </a:rPr>
                        <a:t>2017</a:t>
                      </a:r>
                      <a:endParaRPr lang="en-IS" sz="2500" b="1" i="0" u="none" strike="noStrike">
                        <a:solidFill>
                          <a:srgbClr val="FFFFFF"/>
                        </a:solidFill>
                        <a:effectLst/>
                        <a:latin typeface="Calibri" panose="020F0502020204030204" pitchFamily="34" charset="0"/>
                      </a:endParaRPr>
                    </a:p>
                  </a:txBody>
                  <a:tcPr marL="20119" marR="20119" marT="20119" marB="0" anchor="b"/>
                </a:tc>
                <a:tc>
                  <a:txBody>
                    <a:bodyPr/>
                    <a:lstStyle/>
                    <a:p>
                      <a:pPr algn="ctr" fontAlgn="b"/>
                      <a:r>
                        <a:rPr lang="en-IS" sz="2500" u="none" strike="noStrike" dirty="0">
                          <a:effectLst/>
                        </a:rPr>
                        <a:t>2018</a:t>
                      </a:r>
                      <a:endParaRPr lang="en-IS" sz="2500" b="1" i="0" u="none" strike="noStrike" dirty="0">
                        <a:solidFill>
                          <a:srgbClr val="FFFFFF"/>
                        </a:solidFill>
                        <a:effectLst/>
                        <a:latin typeface="Calibri" panose="020F0502020204030204" pitchFamily="34" charset="0"/>
                      </a:endParaRPr>
                    </a:p>
                  </a:txBody>
                  <a:tcPr marL="20119" marR="20119" marT="20119" marB="0" anchor="b"/>
                </a:tc>
                <a:tc>
                  <a:txBody>
                    <a:bodyPr/>
                    <a:lstStyle/>
                    <a:p>
                      <a:pPr algn="ctr" fontAlgn="b"/>
                      <a:r>
                        <a:rPr lang="en-IS" sz="2500" u="none" strike="noStrike">
                          <a:effectLst/>
                        </a:rPr>
                        <a:t>2019</a:t>
                      </a:r>
                      <a:endParaRPr lang="en-IS" sz="2500" b="1" i="0" u="none" strike="noStrike">
                        <a:solidFill>
                          <a:srgbClr val="FFFFFF"/>
                        </a:solidFill>
                        <a:effectLst/>
                        <a:latin typeface="Calibri" panose="020F0502020204030204" pitchFamily="34" charset="0"/>
                      </a:endParaRPr>
                    </a:p>
                  </a:txBody>
                  <a:tcPr marL="20119" marR="20119" marT="20119" marB="0" anchor="b"/>
                </a:tc>
                <a:tc>
                  <a:txBody>
                    <a:bodyPr/>
                    <a:lstStyle/>
                    <a:p>
                      <a:pPr algn="ctr" fontAlgn="b"/>
                      <a:r>
                        <a:rPr lang="en-IS" sz="2500" u="none" strike="noStrike" dirty="0">
                          <a:effectLst/>
                        </a:rPr>
                        <a:t>2020</a:t>
                      </a:r>
                      <a:endParaRPr lang="en-IS" sz="2500" b="1" i="0" u="none" strike="noStrike" dirty="0">
                        <a:solidFill>
                          <a:srgbClr val="FFFFFF"/>
                        </a:solidFill>
                        <a:effectLst/>
                        <a:latin typeface="Calibri" panose="020F0502020204030204" pitchFamily="34" charset="0"/>
                      </a:endParaRPr>
                    </a:p>
                  </a:txBody>
                  <a:tcPr marL="20119" marR="20119" marT="20119" marB="0" anchor="b"/>
                </a:tc>
                <a:extLst>
                  <a:ext uri="{0D108BD9-81ED-4DB2-BD59-A6C34878D82A}">
                    <a16:rowId xmlns:a16="http://schemas.microsoft.com/office/drawing/2014/main" val="1446703948"/>
                  </a:ext>
                </a:extLst>
              </a:tr>
              <a:tr h="473356">
                <a:tc>
                  <a:txBody>
                    <a:bodyPr/>
                    <a:lstStyle/>
                    <a:p>
                      <a:pPr algn="l" fontAlgn="b"/>
                      <a:r>
                        <a:rPr lang="en-GB" sz="2500" u="none" strike="noStrike">
                          <a:effectLst/>
                        </a:rPr>
                        <a:t>í m.kr.</a:t>
                      </a:r>
                      <a:endParaRPr lang="en-GB" sz="2500" b="1" i="0" u="none" strike="noStrike">
                        <a:solidFill>
                          <a:srgbClr val="000000"/>
                        </a:solidFill>
                        <a:effectLst/>
                        <a:latin typeface="Calibri" panose="020F0502020204030204" pitchFamily="34" charset="0"/>
                      </a:endParaRPr>
                    </a:p>
                  </a:txBody>
                  <a:tcPr marL="20119" marR="20119" marT="20119" marB="0" anchor="b"/>
                </a:tc>
                <a:tc>
                  <a:txBody>
                    <a:bodyPr/>
                    <a:lstStyle/>
                    <a:p>
                      <a:pPr algn="r" fontAlgn="b"/>
                      <a:r>
                        <a:rPr lang="en-IS" sz="2500" u="none" strike="noStrike">
                          <a:effectLst/>
                        </a:rPr>
                        <a:t>3.402</a:t>
                      </a:r>
                      <a:endParaRPr lang="en-IS" sz="2500" b="0" i="0" u="none" strike="noStrike">
                        <a:solidFill>
                          <a:srgbClr val="000000"/>
                        </a:solidFill>
                        <a:effectLst/>
                        <a:latin typeface="Calibri" panose="020F0502020204030204" pitchFamily="34" charset="0"/>
                      </a:endParaRPr>
                    </a:p>
                  </a:txBody>
                  <a:tcPr marL="20119" marR="20119" marT="20119" marB="0" anchor="b"/>
                </a:tc>
                <a:tc>
                  <a:txBody>
                    <a:bodyPr/>
                    <a:lstStyle/>
                    <a:p>
                      <a:pPr algn="r" fontAlgn="b"/>
                      <a:r>
                        <a:rPr lang="en-IS" sz="2500" u="none" strike="noStrike">
                          <a:effectLst/>
                        </a:rPr>
                        <a:t>3.243</a:t>
                      </a:r>
                      <a:endParaRPr lang="en-IS" sz="2500" b="0" i="0" u="none" strike="noStrike">
                        <a:solidFill>
                          <a:srgbClr val="000000"/>
                        </a:solidFill>
                        <a:effectLst/>
                        <a:latin typeface="Calibri" panose="020F0502020204030204" pitchFamily="34" charset="0"/>
                      </a:endParaRPr>
                    </a:p>
                  </a:txBody>
                  <a:tcPr marL="20119" marR="20119" marT="20119" marB="0" anchor="b"/>
                </a:tc>
                <a:tc>
                  <a:txBody>
                    <a:bodyPr/>
                    <a:lstStyle/>
                    <a:p>
                      <a:pPr algn="r" fontAlgn="b"/>
                      <a:r>
                        <a:rPr lang="en-IS" sz="2500" u="none" strike="noStrike">
                          <a:effectLst/>
                        </a:rPr>
                        <a:t>4.451</a:t>
                      </a:r>
                      <a:endParaRPr lang="en-IS" sz="2500" b="0" i="0" u="none" strike="noStrike">
                        <a:solidFill>
                          <a:srgbClr val="000000"/>
                        </a:solidFill>
                        <a:effectLst/>
                        <a:latin typeface="Calibri" panose="020F0502020204030204" pitchFamily="34" charset="0"/>
                      </a:endParaRPr>
                    </a:p>
                  </a:txBody>
                  <a:tcPr marL="20119" marR="20119" marT="20119" marB="0" anchor="b"/>
                </a:tc>
                <a:tc>
                  <a:txBody>
                    <a:bodyPr/>
                    <a:lstStyle/>
                    <a:p>
                      <a:pPr algn="r" fontAlgn="b"/>
                      <a:r>
                        <a:rPr lang="en-IS" sz="2500" u="none" strike="noStrike">
                          <a:effectLst/>
                        </a:rPr>
                        <a:t>4.353</a:t>
                      </a:r>
                      <a:endParaRPr lang="en-IS" sz="2500" b="0" i="0" u="none" strike="noStrike">
                        <a:solidFill>
                          <a:srgbClr val="000000"/>
                        </a:solidFill>
                        <a:effectLst/>
                        <a:latin typeface="Calibri" panose="020F0502020204030204" pitchFamily="34" charset="0"/>
                      </a:endParaRPr>
                    </a:p>
                  </a:txBody>
                  <a:tcPr marL="20119" marR="20119" marT="20119" marB="0" anchor="b"/>
                </a:tc>
                <a:tc>
                  <a:txBody>
                    <a:bodyPr/>
                    <a:lstStyle/>
                    <a:p>
                      <a:pPr algn="r" fontAlgn="b"/>
                      <a:r>
                        <a:rPr lang="en-IS" sz="2500" u="none" strike="noStrike">
                          <a:effectLst/>
                        </a:rPr>
                        <a:t>3.241</a:t>
                      </a:r>
                      <a:endParaRPr lang="en-IS" sz="2500" b="0" i="0" u="none" strike="noStrike">
                        <a:solidFill>
                          <a:srgbClr val="000000"/>
                        </a:solidFill>
                        <a:effectLst/>
                        <a:latin typeface="Calibri" panose="020F0502020204030204" pitchFamily="34" charset="0"/>
                      </a:endParaRPr>
                    </a:p>
                  </a:txBody>
                  <a:tcPr marL="20119" marR="20119" marT="20119" marB="0" anchor="b"/>
                </a:tc>
                <a:extLst>
                  <a:ext uri="{0D108BD9-81ED-4DB2-BD59-A6C34878D82A}">
                    <a16:rowId xmlns:a16="http://schemas.microsoft.com/office/drawing/2014/main" val="3449985258"/>
                  </a:ext>
                </a:extLst>
              </a:tr>
              <a:tr h="851410">
                <a:tc>
                  <a:txBody>
                    <a:bodyPr/>
                    <a:lstStyle/>
                    <a:p>
                      <a:pPr algn="l" fontAlgn="b"/>
                      <a:r>
                        <a:rPr lang="en-GB" sz="2500" u="none" strike="noStrike">
                          <a:effectLst/>
                        </a:rPr>
                        <a:t>% af tekjum</a:t>
                      </a:r>
                      <a:endParaRPr lang="en-GB" sz="2500" b="1" i="0" u="none" strike="noStrike">
                        <a:solidFill>
                          <a:srgbClr val="000000"/>
                        </a:solidFill>
                        <a:effectLst/>
                        <a:latin typeface="Calibri" panose="020F0502020204030204" pitchFamily="34" charset="0"/>
                      </a:endParaRPr>
                    </a:p>
                  </a:txBody>
                  <a:tcPr marL="20119" marR="20119" marT="20119" marB="0" anchor="b"/>
                </a:tc>
                <a:tc>
                  <a:txBody>
                    <a:bodyPr/>
                    <a:lstStyle/>
                    <a:p>
                      <a:pPr algn="r" fontAlgn="b"/>
                      <a:r>
                        <a:rPr lang="en-IS" sz="2500" u="none" strike="noStrike">
                          <a:effectLst/>
                        </a:rPr>
                        <a:t>39,30%</a:t>
                      </a:r>
                      <a:endParaRPr lang="en-IS" sz="2500" b="0" i="0" u="none" strike="noStrike">
                        <a:solidFill>
                          <a:srgbClr val="000000"/>
                        </a:solidFill>
                        <a:effectLst/>
                        <a:latin typeface="Calibri" panose="020F0502020204030204" pitchFamily="34" charset="0"/>
                      </a:endParaRPr>
                    </a:p>
                  </a:txBody>
                  <a:tcPr marL="20119" marR="20119" marT="20119" marB="0" anchor="b"/>
                </a:tc>
                <a:tc>
                  <a:txBody>
                    <a:bodyPr/>
                    <a:lstStyle/>
                    <a:p>
                      <a:pPr algn="r" fontAlgn="b"/>
                      <a:r>
                        <a:rPr lang="en-IS" sz="2500" u="none" strike="noStrike">
                          <a:effectLst/>
                        </a:rPr>
                        <a:t>34,80%</a:t>
                      </a:r>
                      <a:endParaRPr lang="en-IS" sz="2500" b="0" i="0" u="none" strike="noStrike">
                        <a:solidFill>
                          <a:srgbClr val="000000"/>
                        </a:solidFill>
                        <a:effectLst/>
                        <a:latin typeface="Calibri" panose="020F0502020204030204" pitchFamily="34" charset="0"/>
                      </a:endParaRPr>
                    </a:p>
                  </a:txBody>
                  <a:tcPr marL="20119" marR="20119" marT="20119" marB="0" anchor="b"/>
                </a:tc>
                <a:tc>
                  <a:txBody>
                    <a:bodyPr/>
                    <a:lstStyle/>
                    <a:p>
                      <a:pPr algn="r" fontAlgn="b"/>
                      <a:r>
                        <a:rPr lang="en-IS" sz="2500" u="none" strike="noStrike" dirty="0">
                          <a:effectLst/>
                        </a:rPr>
                        <a:t>44,30%</a:t>
                      </a:r>
                      <a:endParaRPr lang="en-IS" sz="2500" b="0" i="0" u="none" strike="noStrike" dirty="0">
                        <a:solidFill>
                          <a:srgbClr val="000000"/>
                        </a:solidFill>
                        <a:effectLst/>
                        <a:latin typeface="Calibri" panose="020F0502020204030204" pitchFamily="34" charset="0"/>
                      </a:endParaRPr>
                    </a:p>
                  </a:txBody>
                  <a:tcPr marL="20119" marR="20119" marT="20119" marB="0" anchor="b"/>
                </a:tc>
                <a:tc>
                  <a:txBody>
                    <a:bodyPr/>
                    <a:lstStyle/>
                    <a:p>
                      <a:pPr algn="r" fontAlgn="b"/>
                      <a:r>
                        <a:rPr lang="en-IS" sz="2500" u="none" strike="noStrike" dirty="0">
                          <a:effectLst/>
                        </a:rPr>
                        <a:t>41,60%</a:t>
                      </a:r>
                      <a:endParaRPr lang="en-IS" sz="2500" b="0" i="0" u="none" strike="noStrike" dirty="0">
                        <a:solidFill>
                          <a:srgbClr val="000000"/>
                        </a:solidFill>
                        <a:effectLst/>
                        <a:latin typeface="Calibri" panose="020F0502020204030204" pitchFamily="34" charset="0"/>
                      </a:endParaRPr>
                    </a:p>
                  </a:txBody>
                  <a:tcPr marL="20119" marR="20119" marT="20119" marB="0" anchor="b"/>
                </a:tc>
                <a:tc>
                  <a:txBody>
                    <a:bodyPr/>
                    <a:lstStyle/>
                    <a:p>
                      <a:pPr algn="r" fontAlgn="b"/>
                      <a:r>
                        <a:rPr lang="en-IS" sz="2500" u="none" strike="noStrike" dirty="0">
                          <a:effectLst/>
                        </a:rPr>
                        <a:t>35,1%</a:t>
                      </a:r>
                      <a:endParaRPr lang="en-IS" sz="2500" b="0" i="0" u="none" strike="noStrike" dirty="0">
                        <a:solidFill>
                          <a:srgbClr val="000000"/>
                        </a:solidFill>
                        <a:effectLst/>
                        <a:latin typeface="Calibri" panose="020F0502020204030204" pitchFamily="34" charset="0"/>
                      </a:endParaRPr>
                    </a:p>
                  </a:txBody>
                  <a:tcPr marL="20119" marR="20119" marT="20119" marB="0" anchor="b"/>
                </a:tc>
                <a:extLst>
                  <a:ext uri="{0D108BD9-81ED-4DB2-BD59-A6C34878D82A}">
                    <a16:rowId xmlns:a16="http://schemas.microsoft.com/office/drawing/2014/main" val="3033647291"/>
                  </a:ext>
                </a:extLst>
              </a:tr>
            </a:tbl>
          </a:graphicData>
        </a:graphic>
      </p:graphicFrame>
      <p:graphicFrame>
        <p:nvGraphicFramePr>
          <p:cNvPr id="9" name="Chart 8">
            <a:extLst>
              <a:ext uri="{FF2B5EF4-FFF2-40B4-BE49-F238E27FC236}">
                <a16:creationId xmlns:a16="http://schemas.microsoft.com/office/drawing/2014/main" id="{6ADE90BA-0896-1B42-B912-B5BE04F7BE31}"/>
              </a:ext>
            </a:extLst>
          </p:cNvPr>
          <p:cNvGraphicFramePr>
            <a:graphicFrameLocks/>
          </p:cNvGraphicFramePr>
          <p:nvPr>
            <p:extLst>
              <p:ext uri="{D42A27DB-BD31-4B8C-83A1-F6EECF244321}">
                <p14:modId xmlns:p14="http://schemas.microsoft.com/office/powerpoint/2010/main" val="3723926059"/>
              </p:ext>
            </p:extLst>
          </p:nvPr>
        </p:nvGraphicFramePr>
        <p:xfrm>
          <a:off x="1873250" y="3678554"/>
          <a:ext cx="5397500" cy="2838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7034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34E576-012B-4E08-AE2F-A628FA5D1B25}"/>
              </a:ext>
            </a:extLst>
          </p:cNvPr>
          <p:cNvSpPr>
            <a:spLocks noGrp="1"/>
          </p:cNvSpPr>
          <p:nvPr>
            <p:ph type="title"/>
          </p:nvPr>
        </p:nvSpPr>
        <p:spPr>
          <a:xfrm>
            <a:off x="1476375" y="274638"/>
            <a:ext cx="7381905" cy="1143000"/>
          </a:xfrm>
        </p:spPr>
        <p:txBody>
          <a:bodyPr anchor="ctr">
            <a:normAutofit/>
          </a:bodyPr>
          <a:lstStyle/>
          <a:p>
            <a:r>
              <a:rPr lang="is-IS" b="1" dirty="0"/>
              <a:t>Rekstrarafgangur 2019 og 2020,</a:t>
            </a:r>
            <a:br>
              <a:rPr lang="is-IS" b="1" dirty="0"/>
            </a:br>
            <a:r>
              <a:rPr lang="is-IS" b="1" dirty="0"/>
              <a:t>% af tekjum</a:t>
            </a:r>
          </a:p>
        </p:txBody>
      </p:sp>
      <p:sp>
        <p:nvSpPr>
          <p:cNvPr id="3" name="Footer Placeholder 2">
            <a:extLst>
              <a:ext uri="{FF2B5EF4-FFF2-40B4-BE49-F238E27FC236}">
                <a16:creationId xmlns:a16="http://schemas.microsoft.com/office/drawing/2014/main" id="{B937CDC6-6F74-45C3-959B-DC56D60D973B}"/>
              </a:ext>
            </a:extLst>
          </p:cNvPr>
          <p:cNvSpPr>
            <a:spLocks noGrp="1"/>
          </p:cNvSpPr>
          <p:nvPr>
            <p:ph type="ftr" sz="quarter" idx="11"/>
          </p:nvPr>
        </p:nvSpPr>
        <p:spPr>
          <a:xfrm>
            <a:off x="3124200" y="6465256"/>
            <a:ext cx="2895600" cy="292079"/>
          </a:xfrm>
        </p:spPr>
        <p:txBody>
          <a:bodyPr anchor="ctr">
            <a:normAutofit/>
          </a:bodyPr>
          <a:lstStyle/>
          <a:p>
            <a:pPr>
              <a:spcAft>
                <a:spcPts val="600"/>
              </a:spcAft>
            </a:pPr>
            <a:r>
              <a:rPr lang="is-IS"/>
              <a:t>Sesselía Dan Róbertsdóttir</a:t>
            </a:r>
            <a:endParaRPr lang="is-IS" dirty="0"/>
          </a:p>
        </p:txBody>
      </p:sp>
      <p:graphicFrame>
        <p:nvGraphicFramePr>
          <p:cNvPr id="14" name="Content Placeholder 13">
            <a:extLst>
              <a:ext uri="{FF2B5EF4-FFF2-40B4-BE49-F238E27FC236}">
                <a16:creationId xmlns:a16="http://schemas.microsoft.com/office/drawing/2014/main" id="{9C6A03A0-0DB2-40D6-8C80-C8141214E396}"/>
              </a:ext>
            </a:extLst>
          </p:cNvPr>
          <p:cNvGraphicFramePr>
            <a:graphicFrameLocks noGrp="1"/>
          </p:cNvGraphicFramePr>
          <p:nvPr>
            <p:ph idx="1"/>
            <p:extLst>
              <p:ext uri="{D42A27DB-BD31-4B8C-83A1-F6EECF244321}">
                <p14:modId xmlns:p14="http://schemas.microsoft.com/office/powerpoint/2010/main" val="3766835652"/>
              </p:ext>
            </p:extLst>
          </p:nvPr>
        </p:nvGraphicFramePr>
        <p:xfrm>
          <a:off x="608013" y="1609725"/>
          <a:ext cx="8088312" cy="4757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623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BCFE-2496-4CC5-AA91-E478DEAF89B1}"/>
              </a:ext>
            </a:extLst>
          </p:cNvPr>
          <p:cNvSpPr>
            <a:spLocks noGrp="1"/>
          </p:cNvSpPr>
          <p:nvPr>
            <p:ph type="title"/>
          </p:nvPr>
        </p:nvSpPr>
        <p:spPr>
          <a:xfrm>
            <a:off x="1476375" y="274638"/>
            <a:ext cx="7381905" cy="1143000"/>
          </a:xfrm>
        </p:spPr>
        <p:txBody>
          <a:bodyPr anchor="ctr">
            <a:normAutofit/>
          </a:bodyPr>
          <a:lstStyle/>
          <a:p>
            <a:r>
              <a:rPr lang="is-IS" b="1"/>
              <a:t>Veltufé frá rekstri 2019 og 2020, % af tekjum </a:t>
            </a:r>
          </a:p>
        </p:txBody>
      </p:sp>
      <p:sp>
        <p:nvSpPr>
          <p:cNvPr id="4" name="Footer Placeholder 3">
            <a:extLst>
              <a:ext uri="{FF2B5EF4-FFF2-40B4-BE49-F238E27FC236}">
                <a16:creationId xmlns:a16="http://schemas.microsoft.com/office/drawing/2014/main" id="{C610D7DA-E4E7-47BC-8B3D-9F8BB464003C}"/>
              </a:ext>
            </a:extLst>
          </p:cNvPr>
          <p:cNvSpPr>
            <a:spLocks noGrp="1"/>
          </p:cNvSpPr>
          <p:nvPr>
            <p:ph type="ftr" sz="quarter" idx="11"/>
          </p:nvPr>
        </p:nvSpPr>
        <p:spPr>
          <a:xfrm>
            <a:off x="3124200" y="6465256"/>
            <a:ext cx="2895600" cy="292079"/>
          </a:xfrm>
        </p:spPr>
        <p:txBody>
          <a:bodyPr anchor="ctr">
            <a:normAutofit/>
          </a:bodyPr>
          <a:lstStyle/>
          <a:p>
            <a:pPr>
              <a:spcAft>
                <a:spcPts val="600"/>
              </a:spcAft>
            </a:pPr>
            <a:r>
              <a:rPr lang="is-IS"/>
              <a:t>Sesselía Dan Róbertsdóttir</a:t>
            </a:r>
            <a:endParaRPr lang="is-IS" dirty="0"/>
          </a:p>
        </p:txBody>
      </p:sp>
      <p:graphicFrame>
        <p:nvGraphicFramePr>
          <p:cNvPr id="7" name="Content Placeholder 6">
            <a:extLst>
              <a:ext uri="{FF2B5EF4-FFF2-40B4-BE49-F238E27FC236}">
                <a16:creationId xmlns:a16="http://schemas.microsoft.com/office/drawing/2014/main" id="{9E2799CF-0B29-4795-B955-4480ABADEEDD}"/>
              </a:ext>
            </a:extLst>
          </p:cNvPr>
          <p:cNvGraphicFramePr>
            <a:graphicFrameLocks noGrp="1"/>
          </p:cNvGraphicFramePr>
          <p:nvPr>
            <p:ph idx="1"/>
            <p:extLst>
              <p:ext uri="{D42A27DB-BD31-4B8C-83A1-F6EECF244321}">
                <p14:modId xmlns:p14="http://schemas.microsoft.com/office/powerpoint/2010/main" val="1850356544"/>
              </p:ext>
            </p:extLst>
          </p:nvPr>
        </p:nvGraphicFramePr>
        <p:xfrm>
          <a:off x="607331" y="1609165"/>
          <a:ext cx="8088433" cy="4757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8983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s-IS"/>
              <a:t>Sesselía Dan Róbertsdóttir</a:t>
            </a:r>
            <a:endParaRPr lang="is-IS" dirty="0"/>
          </a:p>
        </p:txBody>
      </p:sp>
      <p:pic>
        <p:nvPicPr>
          <p:cNvPr id="3" name="Picture 2">
            <a:extLst>
              <a:ext uri="{FF2B5EF4-FFF2-40B4-BE49-F238E27FC236}">
                <a16:creationId xmlns:a16="http://schemas.microsoft.com/office/drawing/2014/main" id="{80F6A4E8-B956-4D18-A607-34752075C26B}"/>
              </a:ext>
            </a:extLst>
          </p:cNvPr>
          <p:cNvPicPr>
            <a:picLocks noChangeAspect="1"/>
          </p:cNvPicPr>
          <p:nvPr/>
        </p:nvPicPr>
        <p:blipFill>
          <a:blip r:embed="rId3"/>
          <a:stretch>
            <a:fillRect/>
          </a:stretch>
        </p:blipFill>
        <p:spPr>
          <a:xfrm>
            <a:off x="1259632" y="1340768"/>
            <a:ext cx="6134100" cy="3448050"/>
          </a:xfrm>
          <a:prstGeom prst="rect">
            <a:avLst/>
          </a:prstGeom>
        </p:spPr>
      </p:pic>
      <p:sp>
        <p:nvSpPr>
          <p:cNvPr id="7" name="TextBox 6">
            <a:extLst>
              <a:ext uri="{FF2B5EF4-FFF2-40B4-BE49-F238E27FC236}">
                <a16:creationId xmlns:a16="http://schemas.microsoft.com/office/drawing/2014/main" id="{378FBBD2-29A4-4210-8810-9CC02907AD1F}"/>
              </a:ext>
            </a:extLst>
          </p:cNvPr>
          <p:cNvSpPr txBox="1"/>
          <p:nvPr/>
        </p:nvSpPr>
        <p:spPr>
          <a:xfrm>
            <a:off x="2195736" y="3588489"/>
            <a:ext cx="6264696" cy="1200329"/>
          </a:xfrm>
          <a:prstGeom prst="rect">
            <a:avLst/>
          </a:prstGeom>
          <a:noFill/>
        </p:spPr>
        <p:txBody>
          <a:bodyPr wrap="square">
            <a:spAutoFit/>
          </a:bodyPr>
          <a:lstStyle/>
          <a:p>
            <a:r>
              <a:rPr lang="en-GB" sz="3600" b="1" dirty="0">
                <a:solidFill>
                  <a:schemeClr val="bg1"/>
                </a:solidFill>
              </a:rPr>
              <a:t>FJÁRFESTING OG  FJÁRMÖGNUN</a:t>
            </a:r>
            <a:endParaRPr lang="is-IS" sz="3600" b="1" dirty="0">
              <a:solidFill>
                <a:schemeClr val="bg1"/>
              </a:solidFill>
            </a:endParaRPr>
          </a:p>
        </p:txBody>
      </p:sp>
    </p:spTree>
    <p:extLst>
      <p:ext uri="{BB962C8B-B14F-4D97-AF65-F5344CB8AC3E}">
        <p14:creationId xmlns:p14="http://schemas.microsoft.com/office/powerpoint/2010/main" val="244590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b="1" dirty="0"/>
              <a:t>Fjárfesting í </a:t>
            </a:r>
            <a:r>
              <a:rPr lang="is-IS" b="1" dirty="0" err="1"/>
              <a:t>varanleguM</a:t>
            </a:r>
            <a:r>
              <a:rPr lang="is-IS" b="1" dirty="0"/>
              <a:t> rekstrarfjármunum,  m.kr.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10135843"/>
              </p:ext>
            </p:extLst>
          </p:nvPr>
        </p:nvGraphicFramePr>
        <p:xfrm>
          <a:off x="527844" y="2594296"/>
          <a:ext cx="8088310" cy="2286000"/>
        </p:xfrm>
        <a:graphic>
          <a:graphicData uri="http://schemas.openxmlformats.org/drawingml/2006/table">
            <a:tbl>
              <a:tblPr firstRow="1" bandRow="1">
                <a:tableStyleId>{5C22544A-7EE6-4342-B048-85BDC9FD1C3A}</a:tableStyleId>
              </a:tblPr>
              <a:tblGrid>
                <a:gridCol w="2323480">
                  <a:extLst>
                    <a:ext uri="{9D8B030D-6E8A-4147-A177-3AD203B41FA5}">
                      <a16:colId xmlns:a16="http://schemas.microsoft.com/office/drawing/2014/main" val="3675304283"/>
                    </a:ext>
                  </a:extLst>
                </a:gridCol>
                <a:gridCol w="1187556">
                  <a:extLst>
                    <a:ext uri="{9D8B030D-6E8A-4147-A177-3AD203B41FA5}">
                      <a16:colId xmlns:a16="http://schemas.microsoft.com/office/drawing/2014/main" val="3225535498"/>
                    </a:ext>
                  </a:extLst>
                </a:gridCol>
                <a:gridCol w="1187556">
                  <a:extLst>
                    <a:ext uri="{9D8B030D-6E8A-4147-A177-3AD203B41FA5}">
                      <a16:colId xmlns:a16="http://schemas.microsoft.com/office/drawing/2014/main" val="3113794017"/>
                    </a:ext>
                  </a:extLst>
                </a:gridCol>
                <a:gridCol w="1187556">
                  <a:extLst>
                    <a:ext uri="{9D8B030D-6E8A-4147-A177-3AD203B41FA5}">
                      <a16:colId xmlns:a16="http://schemas.microsoft.com/office/drawing/2014/main" val="2694795502"/>
                    </a:ext>
                  </a:extLst>
                </a:gridCol>
                <a:gridCol w="1101081">
                  <a:extLst>
                    <a:ext uri="{9D8B030D-6E8A-4147-A177-3AD203B41FA5}">
                      <a16:colId xmlns:a16="http://schemas.microsoft.com/office/drawing/2014/main" val="1811858382"/>
                    </a:ext>
                  </a:extLst>
                </a:gridCol>
                <a:gridCol w="1101081">
                  <a:extLst>
                    <a:ext uri="{9D8B030D-6E8A-4147-A177-3AD203B41FA5}">
                      <a16:colId xmlns:a16="http://schemas.microsoft.com/office/drawing/2014/main" val="2412767976"/>
                    </a:ext>
                  </a:extLst>
                </a:gridCol>
              </a:tblGrid>
              <a:tr h="370840">
                <a:tc>
                  <a:txBody>
                    <a:bodyPr/>
                    <a:lstStyle/>
                    <a:p>
                      <a:endParaRPr lang="is-IS" sz="2400" dirty="0"/>
                    </a:p>
                  </a:txBody>
                  <a:tcPr/>
                </a:tc>
                <a:tc>
                  <a:txBody>
                    <a:bodyPr/>
                    <a:lstStyle/>
                    <a:p>
                      <a:pPr algn="r"/>
                      <a:r>
                        <a:rPr lang="en-GB" sz="2400" dirty="0"/>
                        <a:t>2016</a:t>
                      </a:r>
                      <a:endParaRPr lang="is-IS" sz="2400" dirty="0"/>
                    </a:p>
                  </a:txBody>
                  <a:tcPr/>
                </a:tc>
                <a:tc>
                  <a:txBody>
                    <a:bodyPr/>
                    <a:lstStyle/>
                    <a:p>
                      <a:pPr algn="r"/>
                      <a:r>
                        <a:rPr lang="is-IS" sz="2400" dirty="0"/>
                        <a:t>2017</a:t>
                      </a:r>
                    </a:p>
                  </a:txBody>
                  <a:tcPr/>
                </a:tc>
                <a:tc>
                  <a:txBody>
                    <a:bodyPr/>
                    <a:lstStyle/>
                    <a:p>
                      <a:pPr algn="r"/>
                      <a:r>
                        <a:rPr lang="is-IS" sz="2400" dirty="0"/>
                        <a:t>2018</a:t>
                      </a:r>
                    </a:p>
                  </a:txBody>
                  <a:tcPr/>
                </a:tc>
                <a:tc>
                  <a:txBody>
                    <a:bodyPr/>
                    <a:lstStyle/>
                    <a:p>
                      <a:pPr algn="r"/>
                      <a:r>
                        <a:rPr lang="is-IS" sz="2400" dirty="0"/>
                        <a:t>2019</a:t>
                      </a:r>
                    </a:p>
                  </a:txBody>
                  <a:tcPr/>
                </a:tc>
                <a:tc>
                  <a:txBody>
                    <a:bodyPr/>
                    <a:lstStyle/>
                    <a:p>
                      <a:pPr algn="r"/>
                      <a:r>
                        <a:rPr lang="en-GB" sz="2400" dirty="0"/>
                        <a:t>2020</a:t>
                      </a:r>
                      <a:endParaRPr lang="is-IS" sz="2400" dirty="0"/>
                    </a:p>
                  </a:txBody>
                  <a:tcPr/>
                </a:tc>
                <a:extLst>
                  <a:ext uri="{0D108BD9-81ED-4DB2-BD59-A6C34878D82A}">
                    <a16:rowId xmlns:a16="http://schemas.microsoft.com/office/drawing/2014/main" val="2920623094"/>
                  </a:ext>
                </a:extLst>
              </a:tr>
              <a:tr h="370840">
                <a:tc>
                  <a:txBody>
                    <a:bodyPr/>
                    <a:lstStyle/>
                    <a:p>
                      <a:r>
                        <a:rPr lang="is-IS" sz="2400" dirty="0"/>
                        <a:t>Fjárfesting</a:t>
                      </a:r>
                    </a:p>
                  </a:txBody>
                  <a:tcPr/>
                </a:tc>
                <a:tc>
                  <a:txBody>
                    <a:bodyPr/>
                    <a:lstStyle/>
                    <a:p>
                      <a:pPr algn="r" fontAlgn="b"/>
                      <a:r>
                        <a:rPr lang="en-GB" sz="2400" b="1" i="0" u="none" strike="noStrike" dirty="0">
                          <a:solidFill>
                            <a:srgbClr val="000000"/>
                          </a:solidFill>
                          <a:effectLst/>
                          <a:latin typeface="Calibri" panose="020F0502020204030204" pitchFamily="34" charset="0"/>
                        </a:rPr>
                        <a:t>-3.414</a:t>
                      </a:r>
                      <a:endParaRPr lang="is-I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s-IS" sz="2400" b="1" i="0" u="none" strike="noStrike" dirty="0">
                          <a:solidFill>
                            <a:srgbClr val="000000"/>
                          </a:solidFill>
                          <a:effectLst/>
                          <a:latin typeface="Calibri" panose="020F0502020204030204" pitchFamily="34" charset="0"/>
                        </a:rPr>
                        <a:t>-3.617</a:t>
                      </a:r>
                    </a:p>
                  </a:txBody>
                  <a:tcPr marL="9525" marR="9525" marT="9525" marB="0" anchor="b"/>
                </a:tc>
                <a:tc>
                  <a:txBody>
                    <a:bodyPr/>
                    <a:lstStyle/>
                    <a:p>
                      <a:pPr algn="r" fontAlgn="b"/>
                      <a:r>
                        <a:rPr lang="is-IS" sz="2400" b="1" i="0" u="none" strike="noStrike" dirty="0">
                          <a:solidFill>
                            <a:srgbClr val="000000"/>
                          </a:solidFill>
                          <a:effectLst/>
                          <a:latin typeface="Calibri" panose="020F0502020204030204" pitchFamily="34" charset="0"/>
                        </a:rPr>
                        <a:t>-2.757</a:t>
                      </a:r>
                    </a:p>
                  </a:txBody>
                  <a:tcPr marL="9525" marR="9525" marT="9525" marB="0" anchor="b"/>
                </a:tc>
                <a:tc>
                  <a:txBody>
                    <a:bodyPr/>
                    <a:lstStyle/>
                    <a:p>
                      <a:pPr algn="r" fontAlgn="b"/>
                      <a:r>
                        <a:rPr lang="is-IS" sz="2400" b="1" i="0" u="none" strike="noStrike" dirty="0">
                          <a:solidFill>
                            <a:srgbClr val="000000"/>
                          </a:solidFill>
                          <a:effectLst/>
                          <a:latin typeface="Calibri" panose="020F0502020204030204" pitchFamily="34" charset="0"/>
                        </a:rPr>
                        <a:t>-4.062</a:t>
                      </a:r>
                    </a:p>
                  </a:txBody>
                  <a:tcPr marL="9525" marR="9525" marT="9525" marB="0" anchor="b"/>
                </a:tc>
                <a:tc>
                  <a:txBody>
                    <a:bodyPr/>
                    <a:lstStyle/>
                    <a:p>
                      <a:pPr algn="r" fontAlgn="b"/>
                      <a:r>
                        <a:rPr lang="is-IS" sz="2400" b="1" i="0" u="none" strike="noStrike" dirty="0">
                          <a:solidFill>
                            <a:srgbClr val="000000"/>
                          </a:solidFill>
                          <a:effectLst/>
                          <a:latin typeface="Calibri" panose="020F0502020204030204" pitchFamily="34" charset="0"/>
                        </a:rPr>
                        <a:t>-2.580</a:t>
                      </a:r>
                    </a:p>
                  </a:txBody>
                  <a:tcPr marL="9525" marR="9525" marT="9525" marB="0" anchor="b"/>
                </a:tc>
                <a:extLst>
                  <a:ext uri="{0D108BD9-81ED-4DB2-BD59-A6C34878D82A}">
                    <a16:rowId xmlns:a16="http://schemas.microsoft.com/office/drawing/2014/main" val="3740642823"/>
                  </a:ext>
                </a:extLst>
              </a:tr>
              <a:tr h="370840">
                <a:tc>
                  <a:txBody>
                    <a:bodyPr/>
                    <a:lstStyle/>
                    <a:p>
                      <a:r>
                        <a:rPr lang="is-IS" sz="2400" dirty="0"/>
                        <a:t>   %</a:t>
                      </a:r>
                      <a:r>
                        <a:rPr lang="is-IS" sz="2400" baseline="0" dirty="0"/>
                        <a:t> af tekjum </a:t>
                      </a:r>
                      <a:endParaRPr lang="is-IS" sz="2400" dirty="0"/>
                    </a:p>
                  </a:txBody>
                  <a:tcPr/>
                </a:tc>
                <a:tc>
                  <a:txBody>
                    <a:bodyPr/>
                    <a:lstStyle/>
                    <a:p>
                      <a:pPr algn="r" fontAlgn="b"/>
                      <a:r>
                        <a:rPr lang="en-GB" sz="2400" b="0" i="0" u="none" strike="noStrike" dirty="0">
                          <a:solidFill>
                            <a:srgbClr val="000000"/>
                          </a:solidFill>
                          <a:effectLst/>
                          <a:latin typeface="Calibri" panose="020F0502020204030204" pitchFamily="34" charset="0"/>
                        </a:rPr>
                        <a:t>-39,4%</a:t>
                      </a:r>
                      <a:endParaRPr lang="is-I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s-IS" sz="2400" b="0" i="0" u="none" strike="noStrike" dirty="0">
                          <a:solidFill>
                            <a:srgbClr val="000000"/>
                          </a:solidFill>
                          <a:effectLst/>
                          <a:latin typeface="Calibri" panose="020F0502020204030204" pitchFamily="34" charset="0"/>
                        </a:rPr>
                        <a:t>-38,8%</a:t>
                      </a:r>
                    </a:p>
                  </a:txBody>
                  <a:tcPr marL="9525" marR="9525" marT="9525" marB="0" anchor="b"/>
                </a:tc>
                <a:tc>
                  <a:txBody>
                    <a:bodyPr/>
                    <a:lstStyle/>
                    <a:p>
                      <a:pPr algn="r" fontAlgn="b"/>
                      <a:r>
                        <a:rPr lang="is-IS" sz="2400" b="0" i="0" u="none" strike="noStrike" dirty="0">
                          <a:solidFill>
                            <a:srgbClr val="000000"/>
                          </a:solidFill>
                          <a:effectLst/>
                          <a:latin typeface="Calibri" panose="020F0502020204030204" pitchFamily="34" charset="0"/>
                        </a:rPr>
                        <a:t>-27,4%</a:t>
                      </a:r>
                    </a:p>
                  </a:txBody>
                  <a:tcPr marL="9525" marR="9525" marT="9525" marB="0" anchor="b"/>
                </a:tc>
                <a:tc>
                  <a:txBody>
                    <a:bodyPr/>
                    <a:lstStyle/>
                    <a:p>
                      <a:pPr algn="r" fontAlgn="b"/>
                      <a:r>
                        <a:rPr lang="is-IS" sz="2400" b="0" i="0" u="none" strike="noStrike" dirty="0">
                          <a:solidFill>
                            <a:srgbClr val="000000"/>
                          </a:solidFill>
                          <a:effectLst/>
                          <a:latin typeface="Calibri" panose="020F0502020204030204" pitchFamily="34" charset="0"/>
                        </a:rPr>
                        <a:t>-38,8%</a:t>
                      </a:r>
                    </a:p>
                  </a:txBody>
                  <a:tcPr marL="9525" marR="9525" marT="9525" marB="0" anchor="b"/>
                </a:tc>
                <a:tc>
                  <a:txBody>
                    <a:bodyPr/>
                    <a:lstStyle/>
                    <a:p>
                      <a:pPr algn="r" fontAlgn="b"/>
                      <a:r>
                        <a:rPr lang="is-IS" sz="2400" b="0" i="0" u="none" strike="noStrike" dirty="0">
                          <a:solidFill>
                            <a:srgbClr val="000000"/>
                          </a:solidFill>
                          <a:effectLst/>
                          <a:latin typeface="Calibri" panose="020F0502020204030204" pitchFamily="34" charset="0"/>
                        </a:rPr>
                        <a:t>-27,9%</a:t>
                      </a:r>
                    </a:p>
                  </a:txBody>
                  <a:tcPr marL="9525" marR="9525" marT="9525" marB="0" anchor="b"/>
                </a:tc>
                <a:extLst>
                  <a:ext uri="{0D108BD9-81ED-4DB2-BD59-A6C34878D82A}">
                    <a16:rowId xmlns:a16="http://schemas.microsoft.com/office/drawing/2014/main" val="1195641204"/>
                  </a:ext>
                </a:extLst>
              </a:tr>
              <a:tr h="370840">
                <a:tc>
                  <a:txBody>
                    <a:bodyPr/>
                    <a:lstStyle/>
                    <a:p>
                      <a:r>
                        <a:rPr lang="is-IS" sz="2400" dirty="0"/>
                        <a:t>Breyting milli ára </a:t>
                      </a:r>
                    </a:p>
                  </a:txBody>
                  <a:tcPr/>
                </a:tc>
                <a:tc>
                  <a:txBody>
                    <a:bodyPr/>
                    <a:lstStyle/>
                    <a:p>
                      <a:pPr algn="r"/>
                      <a:endParaRPr lang="is-IS" sz="2400" dirty="0"/>
                    </a:p>
                  </a:txBody>
                  <a:tcPr/>
                </a:tc>
                <a:tc>
                  <a:txBody>
                    <a:bodyPr/>
                    <a:lstStyle/>
                    <a:p>
                      <a:pPr algn="r"/>
                      <a:r>
                        <a:rPr lang="is-IS" sz="2400" dirty="0"/>
                        <a:t>5,9%</a:t>
                      </a:r>
                    </a:p>
                  </a:txBody>
                  <a:tcPr/>
                </a:tc>
                <a:tc>
                  <a:txBody>
                    <a:bodyPr/>
                    <a:lstStyle/>
                    <a:p>
                      <a:pPr algn="r"/>
                      <a:r>
                        <a:rPr lang="is-IS" sz="2400" dirty="0"/>
                        <a:t>-24,0%</a:t>
                      </a:r>
                    </a:p>
                  </a:txBody>
                  <a:tcPr/>
                </a:tc>
                <a:tc>
                  <a:txBody>
                    <a:bodyPr/>
                    <a:lstStyle/>
                    <a:p>
                      <a:pPr algn="r"/>
                      <a:r>
                        <a:rPr lang="is-IS" sz="2400" dirty="0"/>
                        <a:t>47,7%</a:t>
                      </a:r>
                    </a:p>
                  </a:txBody>
                  <a:tcPr/>
                </a:tc>
                <a:tc>
                  <a:txBody>
                    <a:bodyPr/>
                    <a:lstStyle/>
                    <a:p>
                      <a:pPr algn="r"/>
                      <a:r>
                        <a:rPr lang="is-IS" sz="2400" dirty="0"/>
                        <a:t>-37%</a:t>
                      </a:r>
                    </a:p>
                  </a:txBody>
                  <a:tcPr/>
                </a:tc>
                <a:extLst>
                  <a:ext uri="{0D108BD9-81ED-4DB2-BD59-A6C34878D82A}">
                    <a16:rowId xmlns:a16="http://schemas.microsoft.com/office/drawing/2014/main" val="926891605"/>
                  </a:ext>
                </a:extLst>
              </a:tr>
              <a:tr h="370840">
                <a:tc>
                  <a:txBody>
                    <a:bodyPr/>
                    <a:lstStyle/>
                    <a:p>
                      <a:endParaRPr lang="is-IS" sz="2400" dirty="0"/>
                    </a:p>
                  </a:txBody>
                  <a:tcPr/>
                </a:tc>
                <a:tc>
                  <a:txBody>
                    <a:bodyPr/>
                    <a:lstStyle/>
                    <a:p>
                      <a:pPr algn="r"/>
                      <a:endParaRPr lang="is-IS" sz="2400" dirty="0"/>
                    </a:p>
                  </a:txBody>
                  <a:tcPr/>
                </a:tc>
                <a:tc>
                  <a:txBody>
                    <a:bodyPr/>
                    <a:lstStyle/>
                    <a:p>
                      <a:pPr algn="r"/>
                      <a:endParaRPr lang="is-IS" sz="2400" dirty="0"/>
                    </a:p>
                  </a:txBody>
                  <a:tcPr/>
                </a:tc>
                <a:tc>
                  <a:txBody>
                    <a:bodyPr/>
                    <a:lstStyle/>
                    <a:p>
                      <a:pPr algn="r"/>
                      <a:endParaRPr lang="is-IS" sz="2400" dirty="0"/>
                    </a:p>
                  </a:txBody>
                  <a:tcPr/>
                </a:tc>
                <a:tc>
                  <a:txBody>
                    <a:bodyPr/>
                    <a:lstStyle/>
                    <a:p>
                      <a:pPr algn="r"/>
                      <a:endParaRPr lang="is-IS" sz="2400" dirty="0"/>
                    </a:p>
                  </a:txBody>
                  <a:tcPr/>
                </a:tc>
                <a:tc>
                  <a:txBody>
                    <a:bodyPr/>
                    <a:lstStyle/>
                    <a:p>
                      <a:pPr algn="r"/>
                      <a:endParaRPr lang="is-IS" sz="2400" dirty="0"/>
                    </a:p>
                  </a:txBody>
                  <a:tcPr/>
                </a:tc>
                <a:extLst>
                  <a:ext uri="{0D108BD9-81ED-4DB2-BD59-A6C34878D82A}">
                    <a16:rowId xmlns:a16="http://schemas.microsoft.com/office/drawing/2014/main" val="535300086"/>
                  </a:ext>
                </a:extLst>
              </a:tr>
            </a:tbl>
          </a:graphicData>
        </a:graphic>
      </p:graphicFrame>
      <p:sp>
        <p:nvSpPr>
          <p:cNvPr id="4" name="Footer Placeholder 3"/>
          <p:cNvSpPr>
            <a:spLocks noGrp="1"/>
          </p:cNvSpPr>
          <p:nvPr>
            <p:ph type="ftr" sz="quarter" idx="11"/>
          </p:nvPr>
        </p:nvSpPr>
        <p:spPr/>
        <p:txBody>
          <a:bodyPr/>
          <a:lstStyle/>
          <a:p>
            <a:r>
              <a:rPr lang="is-IS"/>
              <a:t>Sesselía Dan Róbertsdóttir</a:t>
            </a:r>
            <a:endParaRPr lang="is-IS" dirty="0"/>
          </a:p>
        </p:txBody>
      </p:sp>
    </p:spTree>
    <p:extLst>
      <p:ext uri="{BB962C8B-B14F-4D97-AF65-F5344CB8AC3E}">
        <p14:creationId xmlns:p14="http://schemas.microsoft.com/office/powerpoint/2010/main" val="160472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274638"/>
            <a:ext cx="7381905" cy="1143000"/>
          </a:xfrm>
        </p:spPr>
        <p:txBody>
          <a:bodyPr anchor="ctr">
            <a:normAutofit/>
          </a:bodyPr>
          <a:lstStyle/>
          <a:p>
            <a:r>
              <a:rPr lang="is-IS" b="1"/>
              <a:t>Fjárfesting í </a:t>
            </a:r>
            <a:r>
              <a:rPr lang="is-IS" b="1" err="1"/>
              <a:t>varanleguM</a:t>
            </a:r>
            <a:r>
              <a:rPr lang="is-IS" b="1"/>
              <a:t> rekstrarfjármunum,  m.kr. </a:t>
            </a:r>
          </a:p>
        </p:txBody>
      </p:sp>
      <p:sp>
        <p:nvSpPr>
          <p:cNvPr id="4" name="Footer Placeholder 3"/>
          <p:cNvSpPr>
            <a:spLocks noGrp="1"/>
          </p:cNvSpPr>
          <p:nvPr>
            <p:ph type="ftr" sz="quarter" idx="11"/>
          </p:nvPr>
        </p:nvSpPr>
        <p:spPr>
          <a:xfrm>
            <a:off x="3124200" y="6465256"/>
            <a:ext cx="2895600" cy="292079"/>
          </a:xfrm>
        </p:spPr>
        <p:txBody>
          <a:bodyPr anchor="ctr">
            <a:normAutofit/>
          </a:bodyPr>
          <a:lstStyle/>
          <a:p>
            <a:pPr>
              <a:spcAft>
                <a:spcPts val="600"/>
              </a:spcAft>
            </a:pPr>
            <a:r>
              <a:rPr lang="is-IS"/>
              <a:t>Sesselía Dan Róbertsdóttir</a:t>
            </a:r>
            <a:endParaRPr lang="is-IS" dirty="0"/>
          </a:p>
        </p:txBody>
      </p:sp>
      <p:graphicFrame>
        <p:nvGraphicFramePr>
          <p:cNvPr id="5" name="Chart 4">
            <a:extLst>
              <a:ext uri="{FF2B5EF4-FFF2-40B4-BE49-F238E27FC236}">
                <a16:creationId xmlns:a16="http://schemas.microsoft.com/office/drawing/2014/main" id="{D595E3D3-16FC-4049-9E99-4793FD5605FE}"/>
              </a:ext>
            </a:extLst>
          </p:cNvPr>
          <p:cNvGraphicFramePr>
            <a:graphicFrameLocks/>
          </p:cNvGraphicFramePr>
          <p:nvPr>
            <p:extLst>
              <p:ext uri="{D42A27DB-BD31-4B8C-83A1-F6EECF244321}">
                <p14:modId xmlns:p14="http://schemas.microsoft.com/office/powerpoint/2010/main" val="3270835115"/>
              </p:ext>
            </p:extLst>
          </p:nvPr>
        </p:nvGraphicFramePr>
        <p:xfrm>
          <a:off x="607331" y="1609165"/>
          <a:ext cx="8088433" cy="47577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919160F-B9D2-4D73-9B69-A41DB624AB5A}"/>
              </a:ext>
            </a:extLst>
          </p:cNvPr>
          <p:cNvSpPr txBox="1"/>
          <p:nvPr/>
        </p:nvSpPr>
        <p:spPr>
          <a:xfrm>
            <a:off x="1492330" y="2286743"/>
            <a:ext cx="719361" cy="307777"/>
          </a:xfrm>
          <a:prstGeom prst="rect">
            <a:avLst/>
          </a:prstGeom>
          <a:noFill/>
        </p:spPr>
        <p:txBody>
          <a:bodyPr wrap="square" rtlCol="0">
            <a:spAutoFit/>
          </a:bodyPr>
          <a:lstStyle/>
          <a:p>
            <a:r>
              <a:rPr lang="en-US" sz="1400" b="1" dirty="0"/>
              <a:t>3415</a:t>
            </a:r>
            <a:endParaRPr lang="is-IS" sz="1400" b="1" dirty="0"/>
          </a:p>
        </p:txBody>
      </p:sp>
      <p:sp>
        <p:nvSpPr>
          <p:cNvPr id="6" name="TextBox 5">
            <a:extLst>
              <a:ext uri="{FF2B5EF4-FFF2-40B4-BE49-F238E27FC236}">
                <a16:creationId xmlns:a16="http://schemas.microsoft.com/office/drawing/2014/main" id="{65FEBD70-F51E-47A4-83C1-D6BF1004C0B4}"/>
              </a:ext>
            </a:extLst>
          </p:cNvPr>
          <p:cNvSpPr txBox="1"/>
          <p:nvPr/>
        </p:nvSpPr>
        <p:spPr>
          <a:xfrm>
            <a:off x="2943118" y="2132855"/>
            <a:ext cx="636507" cy="307777"/>
          </a:xfrm>
          <a:prstGeom prst="rect">
            <a:avLst/>
          </a:prstGeom>
          <a:noFill/>
        </p:spPr>
        <p:txBody>
          <a:bodyPr wrap="square" rtlCol="0">
            <a:spAutoFit/>
          </a:bodyPr>
          <a:lstStyle/>
          <a:p>
            <a:r>
              <a:rPr lang="en-US" sz="1400" b="1" dirty="0"/>
              <a:t>3610</a:t>
            </a:r>
            <a:endParaRPr lang="is-IS" sz="1400" b="1" dirty="0"/>
          </a:p>
        </p:txBody>
      </p:sp>
      <p:sp>
        <p:nvSpPr>
          <p:cNvPr id="7" name="TextBox 6">
            <a:extLst>
              <a:ext uri="{FF2B5EF4-FFF2-40B4-BE49-F238E27FC236}">
                <a16:creationId xmlns:a16="http://schemas.microsoft.com/office/drawing/2014/main" id="{94CDAD50-5C64-4A84-80C0-CC065D32B1CC}"/>
              </a:ext>
            </a:extLst>
          </p:cNvPr>
          <p:cNvSpPr txBox="1"/>
          <p:nvPr/>
        </p:nvSpPr>
        <p:spPr>
          <a:xfrm>
            <a:off x="4412583" y="2852936"/>
            <a:ext cx="792088" cy="307777"/>
          </a:xfrm>
          <a:prstGeom prst="rect">
            <a:avLst/>
          </a:prstGeom>
          <a:noFill/>
        </p:spPr>
        <p:txBody>
          <a:bodyPr wrap="square" rtlCol="0">
            <a:spAutoFit/>
          </a:bodyPr>
          <a:lstStyle/>
          <a:p>
            <a:r>
              <a:rPr lang="en-US" sz="1400" b="1" dirty="0"/>
              <a:t>2750</a:t>
            </a:r>
            <a:endParaRPr lang="is-IS" sz="1400" b="1" dirty="0"/>
          </a:p>
        </p:txBody>
      </p:sp>
      <p:sp>
        <p:nvSpPr>
          <p:cNvPr id="8" name="TextBox 7">
            <a:extLst>
              <a:ext uri="{FF2B5EF4-FFF2-40B4-BE49-F238E27FC236}">
                <a16:creationId xmlns:a16="http://schemas.microsoft.com/office/drawing/2014/main" id="{642D34E0-FF51-40C7-BA99-E3F6217ADDE4}"/>
              </a:ext>
            </a:extLst>
          </p:cNvPr>
          <p:cNvSpPr txBox="1"/>
          <p:nvPr/>
        </p:nvSpPr>
        <p:spPr>
          <a:xfrm>
            <a:off x="5868144" y="1760189"/>
            <a:ext cx="784448" cy="307777"/>
          </a:xfrm>
          <a:prstGeom prst="rect">
            <a:avLst/>
          </a:prstGeom>
          <a:noFill/>
        </p:spPr>
        <p:txBody>
          <a:bodyPr wrap="square" rtlCol="0">
            <a:spAutoFit/>
          </a:bodyPr>
          <a:lstStyle/>
          <a:p>
            <a:r>
              <a:rPr lang="en-US" sz="1400" b="1" dirty="0"/>
              <a:t>4062</a:t>
            </a:r>
            <a:endParaRPr lang="is-IS" sz="1400" b="1" dirty="0"/>
          </a:p>
        </p:txBody>
      </p:sp>
    </p:spTree>
    <p:extLst>
      <p:ext uri="{BB962C8B-B14F-4D97-AF65-F5344CB8AC3E}">
        <p14:creationId xmlns:p14="http://schemas.microsoft.com/office/powerpoint/2010/main" val="1850628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274638"/>
            <a:ext cx="7381905" cy="1143000"/>
          </a:xfrm>
        </p:spPr>
        <p:txBody>
          <a:bodyPr anchor="ctr">
            <a:normAutofit/>
          </a:bodyPr>
          <a:lstStyle/>
          <a:p>
            <a:r>
              <a:rPr lang="is-IS" b="1"/>
              <a:t>Framlög hafnabótasjóðs m.kr. </a:t>
            </a:r>
          </a:p>
        </p:txBody>
      </p:sp>
      <p:sp>
        <p:nvSpPr>
          <p:cNvPr id="4" name="Footer Placeholder 3"/>
          <p:cNvSpPr>
            <a:spLocks noGrp="1"/>
          </p:cNvSpPr>
          <p:nvPr>
            <p:ph type="ftr" sz="quarter" idx="11"/>
          </p:nvPr>
        </p:nvSpPr>
        <p:spPr>
          <a:xfrm>
            <a:off x="3124200" y="6465256"/>
            <a:ext cx="2895600" cy="292079"/>
          </a:xfrm>
        </p:spPr>
        <p:txBody>
          <a:bodyPr anchor="ctr">
            <a:normAutofit/>
          </a:bodyPr>
          <a:lstStyle/>
          <a:p>
            <a:pPr>
              <a:spcAft>
                <a:spcPts val="600"/>
              </a:spcAft>
            </a:pPr>
            <a:r>
              <a:rPr lang="is-IS"/>
              <a:t>Sesselía Dan Róbertsdóttir</a:t>
            </a:r>
            <a:endParaRPr lang="is-IS" dirty="0"/>
          </a:p>
        </p:txBody>
      </p:sp>
      <p:graphicFrame>
        <p:nvGraphicFramePr>
          <p:cNvPr id="6" name="Chart 5">
            <a:extLst>
              <a:ext uri="{FF2B5EF4-FFF2-40B4-BE49-F238E27FC236}">
                <a16:creationId xmlns:a16="http://schemas.microsoft.com/office/drawing/2014/main" id="{27497473-77FF-4F30-A99F-2DD0DF78EF11}"/>
              </a:ext>
            </a:extLst>
          </p:cNvPr>
          <p:cNvGraphicFramePr>
            <a:graphicFrameLocks/>
          </p:cNvGraphicFramePr>
          <p:nvPr>
            <p:extLst>
              <p:ext uri="{D42A27DB-BD31-4B8C-83A1-F6EECF244321}">
                <p14:modId xmlns:p14="http://schemas.microsoft.com/office/powerpoint/2010/main" val="307316642"/>
              </p:ext>
            </p:extLst>
          </p:nvPr>
        </p:nvGraphicFramePr>
        <p:xfrm>
          <a:off x="607331" y="1609165"/>
          <a:ext cx="8088433" cy="4757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8199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s-IS"/>
              <a:t>Sesselía Dan Róbertsdóttir</a:t>
            </a:r>
            <a:endParaRPr lang="is-IS" dirty="0"/>
          </a:p>
        </p:txBody>
      </p:sp>
      <p:pic>
        <p:nvPicPr>
          <p:cNvPr id="3" name="Picture 2">
            <a:extLst>
              <a:ext uri="{FF2B5EF4-FFF2-40B4-BE49-F238E27FC236}">
                <a16:creationId xmlns:a16="http://schemas.microsoft.com/office/drawing/2014/main" id="{80F6A4E8-B956-4D18-A607-34752075C26B}"/>
              </a:ext>
            </a:extLst>
          </p:cNvPr>
          <p:cNvPicPr>
            <a:picLocks noChangeAspect="1"/>
          </p:cNvPicPr>
          <p:nvPr/>
        </p:nvPicPr>
        <p:blipFill>
          <a:blip r:embed="rId3"/>
          <a:stretch>
            <a:fillRect/>
          </a:stretch>
        </p:blipFill>
        <p:spPr>
          <a:xfrm>
            <a:off x="1259632" y="1340768"/>
            <a:ext cx="6134100" cy="3448050"/>
          </a:xfrm>
          <a:prstGeom prst="rect">
            <a:avLst/>
          </a:prstGeom>
        </p:spPr>
      </p:pic>
      <p:sp>
        <p:nvSpPr>
          <p:cNvPr id="7" name="TextBox 6">
            <a:extLst>
              <a:ext uri="{FF2B5EF4-FFF2-40B4-BE49-F238E27FC236}">
                <a16:creationId xmlns:a16="http://schemas.microsoft.com/office/drawing/2014/main" id="{378FBBD2-29A4-4210-8810-9CC02907AD1F}"/>
              </a:ext>
            </a:extLst>
          </p:cNvPr>
          <p:cNvSpPr txBox="1"/>
          <p:nvPr/>
        </p:nvSpPr>
        <p:spPr>
          <a:xfrm>
            <a:off x="2195736" y="3588489"/>
            <a:ext cx="6264696" cy="1200329"/>
          </a:xfrm>
          <a:prstGeom prst="rect">
            <a:avLst/>
          </a:prstGeom>
          <a:noFill/>
        </p:spPr>
        <p:txBody>
          <a:bodyPr wrap="square">
            <a:spAutoFit/>
          </a:bodyPr>
          <a:lstStyle/>
          <a:p>
            <a:r>
              <a:rPr lang="en-GB" sz="3600" b="1" dirty="0">
                <a:solidFill>
                  <a:schemeClr val="bg1"/>
                </a:solidFill>
              </a:rPr>
              <a:t>SKULDIR  OG  </a:t>
            </a:r>
          </a:p>
          <a:p>
            <a:r>
              <a:rPr lang="en-GB" sz="3600" b="1" dirty="0">
                <a:solidFill>
                  <a:schemeClr val="bg1"/>
                </a:solidFill>
              </a:rPr>
              <a:t>SKULDBINDINGAR</a:t>
            </a:r>
            <a:endParaRPr lang="is-IS" sz="3600" b="1" dirty="0">
              <a:solidFill>
                <a:schemeClr val="bg1"/>
              </a:solidFill>
            </a:endParaRPr>
          </a:p>
        </p:txBody>
      </p:sp>
    </p:spTree>
    <p:extLst>
      <p:ext uri="{BB962C8B-B14F-4D97-AF65-F5344CB8AC3E}">
        <p14:creationId xmlns:p14="http://schemas.microsoft.com/office/powerpoint/2010/main" val="2255309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274638"/>
            <a:ext cx="7381905" cy="1143000"/>
          </a:xfrm>
        </p:spPr>
        <p:txBody>
          <a:bodyPr anchor="ctr">
            <a:normAutofit/>
          </a:bodyPr>
          <a:lstStyle/>
          <a:p>
            <a:r>
              <a:rPr lang="is-IS" b="1" dirty="0"/>
              <a:t>Skuldir hafa lækkað</a:t>
            </a:r>
          </a:p>
        </p:txBody>
      </p:sp>
      <p:sp>
        <p:nvSpPr>
          <p:cNvPr id="3" name="Footer Placeholder 2"/>
          <p:cNvSpPr>
            <a:spLocks noGrp="1"/>
          </p:cNvSpPr>
          <p:nvPr>
            <p:ph type="ftr" sz="quarter" idx="11"/>
          </p:nvPr>
        </p:nvSpPr>
        <p:spPr>
          <a:xfrm>
            <a:off x="3124200" y="6465256"/>
            <a:ext cx="2895600" cy="292079"/>
          </a:xfrm>
        </p:spPr>
        <p:txBody>
          <a:bodyPr anchor="ctr">
            <a:normAutofit/>
          </a:bodyPr>
          <a:lstStyle/>
          <a:p>
            <a:pPr>
              <a:spcAft>
                <a:spcPts val="600"/>
              </a:spcAft>
            </a:pPr>
            <a:r>
              <a:rPr lang="is-IS"/>
              <a:t>Sesselía Dan Róbertsdóttir</a:t>
            </a:r>
            <a:endParaRPr lang="is-IS" dirty="0"/>
          </a:p>
        </p:txBody>
      </p:sp>
      <p:graphicFrame>
        <p:nvGraphicFramePr>
          <p:cNvPr id="10" name="Content Placeholder 9">
            <a:extLst>
              <a:ext uri="{FF2B5EF4-FFF2-40B4-BE49-F238E27FC236}">
                <a16:creationId xmlns:a16="http://schemas.microsoft.com/office/drawing/2014/main" id="{CAE21215-AC1B-47C8-847F-6852A576C0DA}"/>
              </a:ext>
            </a:extLst>
          </p:cNvPr>
          <p:cNvGraphicFramePr>
            <a:graphicFrameLocks noGrp="1"/>
          </p:cNvGraphicFramePr>
          <p:nvPr>
            <p:ph idx="1"/>
            <p:extLst>
              <p:ext uri="{D42A27DB-BD31-4B8C-83A1-F6EECF244321}">
                <p14:modId xmlns:p14="http://schemas.microsoft.com/office/powerpoint/2010/main" val="1739395766"/>
              </p:ext>
            </p:extLst>
          </p:nvPr>
        </p:nvGraphicFramePr>
        <p:xfrm>
          <a:off x="607331" y="1609165"/>
          <a:ext cx="8088433" cy="4757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8836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4" y="274638"/>
            <a:ext cx="7453344" cy="1143000"/>
          </a:xfrm>
        </p:spPr>
        <p:txBody>
          <a:bodyPr anchor="ctr">
            <a:normAutofit/>
          </a:bodyPr>
          <a:lstStyle/>
          <a:p>
            <a:r>
              <a:rPr lang="is-IS" b="1" dirty="0"/>
              <a:t>Margir hafnarsjóðir skulda mikið </a:t>
            </a:r>
          </a:p>
        </p:txBody>
      </p:sp>
      <p:sp>
        <p:nvSpPr>
          <p:cNvPr id="3" name="Footer Placeholder 2"/>
          <p:cNvSpPr>
            <a:spLocks noGrp="1"/>
          </p:cNvSpPr>
          <p:nvPr>
            <p:ph type="ftr" sz="quarter" idx="11"/>
          </p:nvPr>
        </p:nvSpPr>
        <p:spPr>
          <a:xfrm>
            <a:off x="3124200" y="6465256"/>
            <a:ext cx="2895600" cy="292079"/>
          </a:xfrm>
        </p:spPr>
        <p:txBody>
          <a:bodyPr anchor="ctr">
            <a:normAutofit/>
          </a:bodyPr>
          <a:lstStyle/>
          <a:p>
            <a:pPr>
              <a:spcAft>
                <a:spcPts val="600"/>
              </a:spcAft>
            </a:pPr>
            <a:r>
              <a:rPr lang="is-IS"/>
              <a:t>Sesselía Dan Róbertsdóttir</a:t>
            </a:r>
            <a:endParaRPr lang="is-IS" dirty="0"/>
          </a:p>
        </p:txBody>
      </p:sp>
      <p:graphicFrame>
        <p:nvGraphicFramePr>
          <p:cNvPr id="7" name="Chart 6">
            <a:extLst>
              <a:ext uri="{FF2B5EF4-FFF2-40B4-BE49-F238E27FC236}">
                <a16:creationId xmlns:a16="http://schemas.microsoft.com/office/drawing/2014/main" id="{EE85BE4B-653F-4D17-909A-7B6D758AF9B7}"/>
              </a:ext>
            </a:extLst>
          </p:cNvPr>
          <p:cNvGraphicFramePr>
            <a:graphicFrameLocks/>
          </p:cNvGraphicFramePr>
          <p:nvPr>
            <p:extLst>
              <p:ext uri="{D42A27DB-BD31-4B8C-83A1-F6EECF244321}">
                <p14:modId xmlns:p14="http://schemas.microsoft.com/office/powerpoint/2010/main" val="840171405"/>
              </p:ext>
            </p:extLst>
          </p:nvPr>
        </p:nvGraphicFramePr>
        <p:xfrm>
          <a:off x="574646" y="1965803"/>
          <a:ext cx="3997354"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a:extLst>
              <a:ext uri="{FF2B5EF4-FFF2-40B4-BE49-F238E27FC236}">
                <a16:creationId xmlns:a16="http://schemas.microsoft.com/office/drawing/2014/main" id="{50EE07D0-82BD-483F-B900-DA9BFEAEBE62}"/>
              </a:ext>
            </a:extLst>
          </p:cNvPr>
          <p:cNvGraphicFramePr>
            <a:graphicFrameLocks noGrp="1"/>
          </p:cNvGraphicFramePr>
          <p:nvPr>
            <p:ph sz="quarter" idx="4"/>
            <p:extLst>
              <p:ext uri="{D42A27DB-BD31-4B8C-83A1-F6EECF244321}">
                <p14:modId xmlns:p14="http://schemas.microsoft.com/office/powerpoint/2010/main" val="1203432730"/>
              </p:ext>
            </p:extLst>
          </p:nvPr>
        </p:nvGraphicFramePr>
        <p:xfrm>
          <a:off x="4927415" y="1965803"/>
          <a:ext cx="3971925" cy="3951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337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6FC626-B7BD-4643-A2B7-4CD5336149C3}"/>
              </a:ext>
            </a:extLst>
          </p:cNvPr>
          <p:cNvSpPr>
            <a:spLocks noGrp="1"/>
          </p:cNvSpPr>
          <p:nvPr>
            <p:ph type="ftr" sz="quarter" idx="11"/>
          </p:nvPr>
        </p:nvSpPr>
        <p:spPr/>
        <p:txBody>
          <a:bodyPr/>
          <a:lstStyle/>
          <a:p>
            <a:r>
              <a:rPr lang="is-IS" dirty="0"/>
              <a:t>Sesselía Dan Róbertsdóttir</a:t>
            </a:r>
          </a:p>
        </p:txBody>
      </p:sp>
      <p:pic>
        <p:nvPicPr>
          <p:cNvPr id="3" name="Picture 2">
            <a:extLst>
              <a:ext uri="{FF2B5EF4-FFF2-40B4-BE49-F238E27FC236}">
                <a16:creationId xmlns:a16="http://schemas.microsoft.com/office/drawing/2014/main" id="{2D722458-ED0E-45BF-A1EF-E5C03DCFAADD}"/>
              </a:ext>
            </a:extLst>
          </p:cNvPr>
          <p:cNvPicPr>
            <a:picLocks noChangeAspect="1"/>
          </p:cNvPicPr>
          <p:nvPr/>
        </p:nvPicPr>
        <p:blipFill>
          <a:blip r:embed="rId3"/>
          <a:stretch>
            <a:fillRect/>
          </a:stretch>
        </p:blipFill>
        <p:spPr>
          <a:xfrm>
            <a:off x="1504950" y="1704975"/>
            <a:ext cx="6134100" cy="3448050"/>
          </a:xfrm>
          <a:prstGeom prst="rect">
            <a:avLst/>
          </a:prstGeom>
        </p:spPr>
      </p:pic>
    </p:spTree>
    <p:extLst>
      <p:ext uri="{BB962C8B-B14F-4D97-AF65-F5344CB8AC3E}">
        <p14:creationId xmlns:p14="http://schemas.microsoft.com/office/powerpoint/2010/main" val="1736369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s-IS"/>
              <a:t>Sesselía Dan Róbertsdóttir</a:t>
            </a:r>
            <a:endParaRPr lang="is-IS" dirty="0"/>
          </a:p>
        </p:txBody>
      </p:sp>
      <p:pic>
        <p:nvPicPr>
          <p:cNvPr id="3" name="Picture 2">
            <a:extLst>
              <a:ext uri="{FF2B5EF4-FFF2-40B4-BE49-F238E27FC236}">
                <a16:creationId xmlns:a16="http://schemas.microsoft.com/office/drawing/2014/main" id="{80F6A4E8-B956-4D18-A607-34752075C26B}"/>
              </a:ext>
            </a:extLst>
          </p:cNvPr>
          <p:cNvPicPr>
            <a:picLocks noChangeAspect="1"/>
          </p:cNvPicPr>
          <p:nvPr/>
        </p:nvPicPr>
        <p:blipFill>
          <a:blip r:embed="rId3"/>
          <a:stretch>
            <a:fillRect/>
          </a:stretch>
        </p:blipFill>
        <p:spPr>
          <a:xfrm>
            <a:off x="1259632" y="1340768"/>
            <a:ext cx="6134100" cy="3448050"/>
          </a:xfrm>
          <a:prstGeom prst="rect">
            <a:avLst/>
          </a:prstGeom>
        </p:spPr>
      </p:pic>
      <p:sp>
        <p:nvSpPr>
          <p:cNvPr id="7" name="TextBox 6">
            <a:extLst>
              <a:ext uri="{FF2B5EF4-FFF2-40B4-BE49-F238E27FC236}">
                <a16:creationId xmlns:a16="http://schemas.microsoft.com/office/drawing/2014/main" id="{378FBBD2-29A4-4210-8810-9CC02907AD1F}"/>
              </a:ext>
            </a:extLst>
          </p:cNvPr>
          <p:cNvSpPr txBox="1"/>
          <p:nvPr/>
        </p:nvSpPr>
        <p:spPr>
          <a:xfrm>
            <a:off x="2195736" y="3588489"/>
            <a:ext cx="6264696" cy="1754326"/>
          </a:xfrm>
          <a:prstGeom prst="rect">
            <a:avLst/>
          </a:prstGeom>
          <a:noFill/>
        </p:spPr>
        <p:txBody>
          <a:bodyPr wrap="square">
            <a:spAutoFit/>
          </a:bodyPr>
          <a:lstStyle/>
          <a:p>
            <a:r>
              <a:rPr lang="en-GB" sz="3600" b="1" dirty="0">
                <a:solidFill>
                  <a:schemeClr val="bg1"/>
                </a:solidFill>
              </a:rPr>
              <a:t>HAFNARSJÓÐIR Í </a:t>
            </a:r>
          </a:p>
          <a:p>
            <a:r>
              <a:rPr lang="en-GB" sz="3600" b="1" dirty="0">
                <a:solidFill>
                  <a:schemeClr val="bg1"/>
                </a:solidFill>
              </a:rPr>
              <a:t>VANDA</a:t>
            </a:r>
          </a:p>
          <a:p>
            <a:endParaRPr lang="is-IS" sz="3600" b="1" dirty="0">
              <a:solidFill>
                <a:schemeClr val="bg1"/>
              </a:solidFill>
            </a:endParaRPr>
          </a:p>
        </p:txBody>
      </p:sp>
    </p:spTree>
    <p:extLst>
      <p:ext uri="{BB962C8B-B14F-4D97-AF65-F5344CB8AC3E}">
        <p14:creationId xmlns:p14="http://schemas.microsoft.com/office/powerpoint/2010/main" val="393992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A79A9-A35F-460F-A94E-286A0966964A}"/>
              </a:ext>
            </a:extLst>
          </p:cNvPr>
          <p:cNvSpPr>
            <a:spLocks noGrp="1"/>
          </p:cNvSpPr>
          <p:nvPr>
            <p:ph type="title"/>
          </p:nvPr>
        </p:nvSpPr>
        <p:spPr/>
        <p:txBody>
          <a:bodyPr/>
          <a:lstStyle/>
          <a:p>
            <a:r>
              <a:rPr lang="en-GB" b="1" dirty="0"/>
              <a:t>SKILGREINING</a:t>
            </a:r>
            <a:r>
              <a:rPr lang="en-GB" b="1" dirty="0">
                <a:solidFill>
                  <a:schemeClr val="accent1"/>
                </a:solidFill>
              </a:rPr>
              <a:t> </a:t>
            </a:r>
            <a:endParaRPr lang="is-IS" b="1" dirty="0">
              <a:solidFill>
                <a:schemeClr val="accent1"/>
              </a:solidFill>
            </a:endParaRPr>
          </a:p>
        </p:txBody>
      </p:sp>
      <p:sp>
        <p:nvSpPr>
          <p:cNvPr id="3" name="Content Placeholder 2">
            <a:extLst>
              <a:ext uri="{FF2B5EF4-FFF2-40B4-BE49-F238E27FC236}">
                <a16:creationId xmlns:a16="http://schemas.microsoft.com/office/drawing/2014/main" id="{0CA906A7-88AF-4C5E-846A-842C9E3E013C}"/>
              </a:ext>
            </a:extLst>
          </p:cNvPr>
          <p:cNvSpPr>
            <a:spLocks noGrp="1"/>
          </p:cNvSpPr>
          <p:nvPr>
            <p:ph idx="1"/>
          </p:nvPr>
        </p:nvSpPr>
        <p:spPr/>
        <p:txBody>
          <a:bodyPr/>
          <a:lstStyle/>
          <a:p>
            <a:pPr marL="0" indent="0">
              <a:buNone/>
            </a:pPr>
            <a:r>
              <a:rPr lang="en-GB" dirty="0" err="1"/>
              <a:t>Hafnarsjóðir</a:t>
            </a:r>
            <a:r>
              <a:rPr lang="en-GB" dirty="0"/>
              <a:t> </a:t>
            </a:r>
            <a:r>
              <a:rPr lang="en-GB" dirty="0" err="1"/>
              <a:t>taldir</a:t>
            </a:r>
            <a:r>
              <a:rPr lang="en-GB" dirty="0"/>
              <a:t> í vanda </a:t>
            </a:r>
            <a:r>
              <a:rPr lang="en-GB" dirty="0" err="1"/>
              <a:t>ef</a:t>
            </a:r>
            <a:r>
              <a:rPr lang="en-GB" dirty="0"/>
              <a:t> </a:t>
            </a:r>
            <a:r>
              <a:rPr lang="en-GB" dirty="0" err="1"/>
              <a:t>eitt</a:t>
            </a:r>
            <a:r>
              <a:rPr lang="en-GB" dirty="0"/>
              <a:t> </a:t>
            </a:r>
            <a:r>
              <a:rPr lang="en-GB" dirty="0" err="1"/>
              <a:t>eða</a:t>
            </a:r>
            <a:r>
              <a:rPr lang="en-GB" dirty="0"/>
              <a:t> </a:t>
            </a:r>
            <a:r>
              <a:rPr lang="en-GB" dirty="0" err="1"/>
              <a:t>fleira</a:t>
            </a:r>
            <a:r>
              <a:rPr lang="en-GB" dirty="0"/>
              <a:t> </a:t>
            </a:r>
            <a:r>
              <a:rPr lang="en-GB" dirty="0" err="1"/>
              <a:t>af</a:t>
            </a:r>
            <a:r>
              <a:rPr lang="en-GB" dirty="0"/>
              <a:t> </a:t>
            </a:r>
            <a:r>
              <a:rPr lang="en-GB" dirty="0" err="1"/>
              <a:t>þessu</a:t>
            </a:r>
            <a:r>
              <a:rPr lang="en-GB" dirty="0"/>
              <a:t> á </a:t>
            </a:r>
            <a:r>
              <a:rPr lang="en-GB" dirty="0" err="1"/>
              <a:t>við</a:t>
            </a:r>
            <a:r>
              <a:rPr lang="en-GB" dirty="0"/>
              <a:t>:</a:t>
            </a:r>
          </a:p>
          <a:p>
            <a:r>
              <a:rPr lang="en-GB" dirty="0" err="1"/>
              <a:t>Veltufé</a:t>
            </a:r>
            <a:r>
              <a:rPr lang="en-GB" dirty="0"/>
              <a:t> </a:t>
            </a:r>
            <a:r>
              <a:rPr lang="en-GB" dirty="0" err="1"/>
              <a:t>frá</a:t>
            </a:r>
            <a:r>
              <a:rPr lang="en-GB" dirty="0"/>
              <a:t> </a:t>
            </a:r>
            <a:r>
              <a:rPr lang="en-GB" dirty="0" err="1"/>
              <a:t>rekstri</a:t>
            </a:r>
            <a:r>
              <a:rPr lang="en-GB" dirty="0"/>
              <a:t> er </a:t>
            </a:r>
            <a:r>
              <a:rPr lang="en-GB" dirty="0" err="1"/>
              <a:t>neikvætt</a:t>
            </a:r>
            <a:endParaRPr lang="en-GB" dirty="0"/>
          </a:p>
          <a:p>
            <a:r>
              <a:rPr lang="en-GB" dirty="0" err="1"/>
              <a:t>Eigið</a:t>
            </a:r>
            <a:r>
              <a:rPr lang="en-GB" dirty="0"/>
              <a:t> </a:t>
            </a:r>
            <a:r>
              <a:rPr lang="en-GB" dirty="0" err="1"/>
              <a:t>fé</a:t>
            </a:r>
            <a:r>
              <a:rPr lang="en-GB" dirty="0"/>
              <a:t> er </a:t>
            </a:r>
            <a:r>
              <a:rPr lang="en-GB" dirty="0" err="1"/>
              <a:t>neikvætt</a:t>
            </a:r>
            <a:endParaRPr lang="en-GB" dirty="0"/>
          </a:p>
          <a:p>
            <a:r>
              <a:rPr lang="en-GB" dirty="0" err="1"/>
              <a:t>Skuldahlutfall</a:t>
            </a:r>
            <a:r>
              <a:rPr lang="en-GB" dirty="0"/>
              <a:t> er </a:t>
            </a:r>
            <a:r>
              <a:rPr lang="en-GB" dirty="0" err="1"/>
              <a:t>umfram</a:t>
            </a:r>
            <a:r>
              <a:rPr lang="en-GB" dirty="0"/>
              <a:t> 150% </a:t>
            </a:r>
            <a:r>
              <a:rPr lang="en-GB" dirty="0" err="1"/>
              <a:t>af</a:t>
            </a:r>
            <a:r>
              <a:rPr lang="en-GB" dirty="0"/>
              <a:t> </a:t>
            </a:r>
            <a:r>
              <a:rPr lang="en-GB" dirty="0" err="1"/>
              <a:t>tekjum</a:t>
            </a:r>
            <a:endParaRPr lang="en-GB" dirty="0"/>
          </a:p>
          <a:p>
            <a:r>
              <a:rPr lang="en-GB" dirty="0" err="1"/>
              <a:t>Veltufjárhlutfall</a:t>
            </a:r>
            <a:r>
              <a:rPr lang="en-GB" dirty="0"/>
              <a:t> er </a:t>
            </a:r>
            <a:r>
              <a:rPr lang="en-GB" dirty="0" err="1"/>
              <a:t>undir</a:t>
            </a:r>
            <a:r>
              <a:rPr lang="en-GB" dirty="0"/>
              <a:t> </a:t>
            </a:r>
            <a:r>
              <a:rPr lang="en-GB" dirty="0" err="1"/>
              <a:t>einum</a:t>
            </a:r>
            <a:r>
              <a:rPr lang="en-GB" dirty="0"/>
              <a:t>. </a:t>
            </a:r>
            <a:endParaRPr lang="is-IS" dirty="0"/>
          </a:p>
        </p:txBody>
      </p:sp>
      <p:sp>
        <p:nvSpPr>
          <p:cNvPr id="4" name="Footer Placeholder 3">
            <a:extLst>
              <a:ext uri="{FF2B5EF4-FFF2-40B4-BE49-F238E27FC236}">
                <a16:creationId xmlns:a16="http://schemas.microsoft.com/office/drawing/2014/main" id="{A023D0F8-4009-4550-A2A1-421FDCFF54CA}"/>
              </a:ext>
            </a:extLst>
          </p:cNvPr>
          <p:cNvSpPr>
            <a:spLocks noGrp="1"/>
          </p:cNvSpPr>
          <p:nvPr>
            <p:ph type="ftr" sz="quarter" idx="11"/>
          </p:nvPr>
        </p:nvSpPr>
        <p:spPr/>
        <p:txBody>
          <a:bodyPr/>
          <a:lstStyle/>
          <a:p>
            <a:r>
              <a:rPr lang="is-IS"/>
              <a:t>Sesselía Dan Róbertsdóttir</a:t>
            </a:r>
            <a:endParaRPr lang="is-IS" dirty="0"/>
          </a:p>
        </p:txBody>
      </p:sp>
    </p:spTree>
    <p:extLst>
      <p:ext uri="{BB962C8B-B14F-4D97-AF65-F5344CB8AC3E}">
        <p14:creationId xmlns:p14="http://schemas.microsoft.com/office/powerpoint/2010/main" val="597273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3493-F46D-4D22-BEF0-70100A022C3A}"/>
              </a:ext>
            </a:extLst>
          </p:cNvPr>
          <p:cNvSpPr>
            <a:spLocks noGrp="1"/>
          </p:cNvSpPr>
          <p:nvPr>
            <p:ph type="title"/>
          </p:nvPr>
        </p:nvSpPr>
        <p:spPr/>
        <p:txBody>
          <a:bodyPr>
            <a:normAutofit/>
          </a:bodyPr>
          <a:lstStyle/>
          <a:p>
            <a:r>
              <a:rPr lang="is-IS" b="1" dirty="0"/>
              <a:t>Neikvætt veltufé</a:t>
            </a:r>
          </a:p>
        </p:txBody>
      </p:sp>
      <p:sp>
        <p:nvSpPr>
          <p:cNvPr id="4" name="Footer Placeholder 3">
            <a:extLst>
              <a:ext uri="{FF2B5EF4-FFF2-40B4-BE49-F238E27FC236}">
                <a16:creationId xmlns:a16="http://schemas.microsoft.com/office/drawing/2014/main" id="{DC1DC913-9F17-40EC-BA81-B3954C10D6FE}"/>
              </a:ext>
            </a:extLst>
          </p:cNvPr>
          <p:cNvSpPr>
            <a:spLocks noGrp="1"/>
          </p:cNvSpPr>
          <p:nvPr>
            <p:ph type="ftr" sz="quarter" idx="11"/>
          </p:nvPr>
        </p:nvSpPr>
        <p:spPr/>
        <p:txBody>
          <a:bodyPr/>
          <a:lstStyle/>
          <a:p>
            <a:r>
              <a:rPr lang="is-IS"/>
              <a:t>Sesselía Dan Róbertsdóttir</a:t>
            </a:r>
            <a:endParaRPr lang="is-IS" dirty="0"/>
          </a:p>
        </p:txBody>
      </p:sp>
      <p:graphicFrame>
        <p:nvGraphicFramePr>
          <p:cNvPr id="8" name="Table 8">
            <a:extLst>
              <a:ext uri="{FF2B5EF4-FFF2-40B4-BE49-F238E27FC236}">
                <a16:creationId xmlns:a16="http://schemas.microsoft.com/office/drawing/2014/main" id="{3D4A99E2-83D5-4ED4-9665-36CBE6EAA85C}"/>
              </a:ext>
            </a:extLst>
          </p:cNvPr>
          <p:cNvGraphicFramePr>
            <a:graphicFrameLocks noGrp="1"/>
          </p:cNvGraphicFramePr>
          <p:nvPr>
            <p:ph idx="1"/>
            <p:extLst>
              <p:ext uri="{D42A27DB-BD31-4B8C-83A1-F6EECF244321}">
                <p14:modId xmlns:p14="http://schemas.microsoft.com/office/powerpoint/2010/main" val="2721131445"/>
              </p:ext>
            </p:extLst>
          </p:nvPr>
        </p:nvGraphicFramePr>
        <p:xfrm>
          <a:off x="681794" y="2550328"/>
          <a:ext cx="7780411" cy="1429896"/>
        </p:xfrm>
        <a:graphic>
          <a:graphicData uri="http://schemas.openxmlformats.org/drawingml/2006/table">
            <a:tbl>
              <a:tblPr firstRow="1" bandRow="1">
                <a:tableStyleId>{5C22544A-7EE6-4342-B048-85BDC9FD1C3A}</a:tableStyleId>
              </a:tblPr>
              <a:tblGrid>
                <a:gridCol w="2523827">
                  <a:extLst>
                    <a:ext uri="{9D8B030D-6E8A-4147-A177-3AD203B41FA5}">
                      <a16:colId xmlns:a16="http://schemas.microsoft.com/office/drawing/2014/main" val="426341321"/>
                    </a:ext>
                  </a:extLst>
                </a:gridCol>
                <a:gridCol w="1440160">
                  <a:extLst>
                    <a:ext uri="{9D8B030D-6E8A-4147-A177-3AD203B41FA5}">
                      <a16:colId xmlns:a16="http://schemas.microsoft.com/office/drawing/2014/main" val="3702691169"/>
                    </a:ext>
                  </a:extLst>
                </a:gridCol>
                <a:gridCol w="1296144">
                  <a:extLst>
                    <a:ext uri="{9D8B030D-6E8A-4147-A177-3AD203B41FA5}">
                      <a16:colId xmlns:a16="http://schemas.microsoft.com/office/drawing/2014/main" val="2736296949"/>
                    </a:ext>
                  </a:extLst>
                </a:gridCol>
                <a:gridCol w="1296144">
                  <a:extLst>
                    <a:ext uri="{9D8B030D-6E8A-4147-A177-3AD203B41FA5}">
                      <a16:colId xmlns:a16="http://schemas.microsoft.com/office/drawing/2014/main" val="3634718366"/>
                    </a:ext>
                  </a:extLst>
                </a:gridCol>
                <a:gridCol w="1224136">
                  <a:extLst>
                    <a:ext uri="{9D8B030D-6E8A-4147-A177-3AD203B41FA5}">
                      <a16:colId xmlns:a16="http://schemas.microsoft.com/office/drawing/2014/main" val="4174938688"/>
                    </a:ext>
                  </a:extLst>
                </a:gridCol>
              </a:tblGrid>
              <a:tr h="370840">
                <a:tc>
                  <a:txBody>
                    <a:bodyPr/>
                    <a:lstStyle/>
                    <a:p>
                      <a:endParaRPr lang="is-IS" dirty="0"/>
                    </a:p>
                  </a:txBody>
                  <a:tcPr/>
                </a:tc>
                <a:tc>
                  <a:txBody>
                    <a:bodyPr/>
                    <a:lstStyle/>
                    <a:p>
                      <a:pPr algn="r"/>
                      <a:r>
                        <a:rPr lang="is-IS" dirty="0"/>
                        <a:t>Veltufé</a:t>
                      </a:r>
                    </a:p>
                    <a:p>
                      <a:pPr algn="r"/>
                      <a:r>
                        <a:rPr lang="is-IS" dirty="0"/>
                        <a:t>frá rekstri</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s-IS" dirty="0"/>
                        <a:t>Skulda-lutfall</a:t>
                      </a:r>
                    </a:p>
                  </a:txBody>
                  <a:tcPr/>
                </a:tc>
                <a:tc gridSpan="2">
                  <a:txBody>
                    <a:bodyPr/>
                    <a:lstStyle/>
                    <a:p>
                      <a:r>
                        <a:rPr lang="is-IS" dirty="0"/>
                        <a:t>Breyting 2018-2020</a:t>
                      </a:r>
                    </a:p>
                    <a:p>
                      <a:r>
                        <a:rPr lang="is-IS" dirty="0"/>
                        <a:t>Tekjur         Skuldahl. </a:t>
                      </a:r>
                    </a:p>
                  </a:txBody>
                  <a:tcPr/>
                </a:tc>
                <a:tc hMerge="1">
                  <a:txBody>
                    <a:bodyPr/>
                    <a:lstStyle/>
                    <a:p>
                      <a:endParaRPr lang="is-IS" dirty="0"/>
                    </a:p>
                  </a:txBody>
                  <a:tcPr/>
                </a:tc>
                <a:extLst>
                  <a:ext uri="{0D108BD9-81ED-4DB2-BD59-A6C34878D82A}">
                    <a16:rowId xmlns:a16="http://schemas.microsoft.com/office/drawing/2014/main" val="3419657903"/>
                  </a:ext>
                </a:extLst>
              </a:tr>
              <a:tr h="418976">
                <a:tc>
                  <a:txBody>
                    <a:bodyPr/>
                    <a:lstStyle/>
                    <a:p>
                      <a:pPr algn="l" fontAlgn="b"/>
                      <a:r>
                        <a:rPr lang="en-GB" sz="2400" b="0" i="0" u="none" strike="noStrike" dirty="0" err="1">
                          <a:solidFill>
                            <a:srgbClr val="000000"/>
                          </a:solidFill>
                          <a:effectLst/>
                          <a:latin typeface="Calibri" panose="020F0502020204030204" pitchFamily="34" charset="0"/>
                        </a:rPr>
                        <a:t>Hvammstangahöfn</a:t>
                      </a:r>
                      <a:endParaRPr lang="is-IS" sz="2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2400" b="0" i="0" u="none" strike="noStrike" dirty="0">
                          <a:solidFill>
                            <a:srgbClr val="000000"/>
                          </a:solidFill>
                          <a:effectLst/>
                          <a:latin typeface="Calibri" panose="020F0502020204030204" pitchFamily="34" charset="0"/>
                        </a:rPr>
                        <a:t>-56,5%</a:t>
                      </a:r>
                      <a:endParaRPr lang="is-IS" sz="2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2400" b="0" i="0" u="none" strike="noStrike" dirty="0">
                          <a:solidFill>
                            <a:srgbClr val="000000"/>
                          </a:solidFill>
                          <a:effectLst/>
                          <a:latin typeface="Calibri" panose="020F0502020204030204" pitchFamily="34" charset="0"/>
                        </a:rPr>
                        <a:t>1034%</a:t>
                      </a:r>
                      <a:endParaRPr lang="is-IS" sz="2400" b="0" i="0" u="none" strike="noStrike" dirty="0">
                        <a:solidFill>
                          <a:srgbClr val="000000"/>
                        </a:solidFill>
                        <a:effectLst/>
                        <a:latin typeface="Calibri" panose="020F0502020204030204" pitchFamily="34" charset="0"/>
                      </a:endParaRPr>
                    </a:p>
                  </a:txBody>
                  <a:tcPr marL="0" marR="0" marT="0" marB="0" anchor="b"/>
                </a:tc>
                <a:tc>
                  <a:txBody>
                    <a:bodyPr/>
                    <a:lstStyle/>
                    <a:p>
                      <a:endParaRPr lang="is-IS" dirty="0"/>
                    </a:p>
                  </a:txBody>
                  <a:tcPr/>
                </a:tc>
                <a:tc>
                  <a:txBody>
                    <a:bodyPr/>
                    <a:lstStyle/>
                    <a:p>
                      <a:endParaRPr lang="is-IS" dirty="0"/>
                    </a:p>
                  </a:txBody>
                  <a:tcPr/>
                </a:tc>
                <a:extLst>
                  <a:ext uri="{0D108BD9-81ED-4DB2-BD59-A6C34878D82A}">
                    <a16:rowId xmlns:a16="http://schemas.microsoft.com/office/drawing/2014/main" val="372752087"/>
                  </a:ext>
                </a:extLst>
              </a:tr>
              <a:tr h="370840">
                <a:tc>
                  <a:txBody>
                    <a:bodyPr/>
                    <a:lstStyle/>
                    <a:p>
                      <a:pPr algn="l" fontAlgn="b"/>
                      <a:r>
                        <a:rPr lang="is-IS" sz="2400" b="0" i="0" u="none" strike="noStrike" dirty="0">
                          <a:solidFill>
                            <a:srgbClr val="000000"/>
                          </a:solidFill>
                          <a:effectLst/>
                          <a:latin typeface="Calibri" panose="020F0502020204030204" pitchFamily="34" charset="0"/>
                        </a:rPr>
                        <a:t>Hólmavíkurhöfn </a:t>
                      </a:r>
                    </a:p>
                  </a:txBody>
                  <a:tcPr marL="0" marR="0" marT="0" marB="0" anchor="b"/>
                </a:tc>
                <a:tc>
                  <a:txBody>
                    <a:bodyPr/>
                    <a:lstStyle/>
                    <a:p>
                      <a:pPr algn="r" fontAlgn="b"/>
                      <a:r>
                        <a:rPr lang="is-IS" sz="2400" b="0" i="0" u="none" strike="noStrike" dirty="0">
                          <a:solidFill>
                            <a:srgbClr val="000000"/>
                          </a:solidFill>
                          <a:effectLst/>
                          <a:latin typeface="Calibri" panose="020F0502020204030204" pitchFamily="34" charset="0"/>
                        </a:rPr>
                        <a:t>-23,7%</a:t>
                      </a:r>
                    </a:p>
                  </a:txBody>
                  <a:tcPr marL="0" marR="0" marT="0" marB="0" anchor="b"/>
                </a:tc>
                <a:tc>
                  <a:txBody>
                    <a:bodyPr/>
                    <a:lstStyle/>
                    <a:p>
                      <a:pPr algn="r" fontAlgn="b"/>
                      <a:r>
                        <a:rPr lang="is-IS" sz="2400" b="0" i="0" u="none" strike="noStrike" dirty="0">
                          <a:solidFill>
                            <a:srgbClr val="000000"/>
                          </a:solidFill>
                          <a:effectLst/>
                          <a:latin typeface="Calibri" panose="020F0502020204030204" pitchFamily="34" charset="0"/>
                        </a:rPr>
                        <a:t>701%</a:t>
                      </a:r>
                    </a:p>
                  </a:txBody>
                  <a:tcPr marL="0" marR="0" marT="0" marB="0" anchor="b"/>
                </a:tc>
                <a:tc>
                  <a:txBody>
                    <a:bodyPr/>
                    <a:lstStyle/>
                    <a:p>
                      <a:endParaRPr lang="is-IS" dirty="0"/>
                    </a:p>
                  </a:txBody>
                  <a:tcPr/>
                </a:tc>
                <a:tc>
                  <a:txBody>
                    <a:bodyPr/>
                    <a:lstStyle/>
                    <a:p>
                      <a:endParaRPr lang="is-IS" dirty="0"/>
                    </a:p>
                  </a:txBody>
                  <a:tcPr/>
                </a:tc>
                <a:extLst>
                  <a:ext uri="{0D108BD9-81ED-4DB2-BD59-A6C34878D82A}">
                    <a16:rowId xmlns:a16="http://schemas.microsoft.com/office/drawing/2014/main" val="1453475133"/>
                  </a:ext>
                </a:extLst>
              </a:tr>
            </a:tbl>
          </a:graphicData>
        </a:graphic>
      </p:graphicFrame>
      <p:sp>
        <p:nvSpPr>
          <p:cNvPr id="16" name="Arrow: Down 15">
            <a:extLst>
              <a:ext uri="{FF2B5EF4-FFF2-40B4-BE49-F238E27FC236}">
                <a16:creationId xmlns:a16="http://schemas.microsoft.com/office/drawing/2014/main" id="{7647E0FB-1751-4B07-9CF4-3A7CD9BCEDDD}"/>
              </a:ext>
            </a:extLst>
          </p:cNvPr>
          <p:cNvSpPr/>
          <p:nvPr/>
        </p:nvSpPr>
        <p:spPr>
          <a:xfrm>
            <a:off x="6502223" y="3652186"/>
            <a:ext cx="216024" cy="2160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7" name="Arrow: Up 16">
            <a:extLst>
              <a:ext uri="{FF2B5EF4-FFF2-40B4-BE49-F238E27FC236}">
                <a16:creationId xmlns:a16="http://schemas.microsoft.com/office/drawing/2014/main" id="{95E26991-E298-4AFB-88A7-471F606B69A8}"/>
              </a:ext>
            </a:extLst>
          </p:cNvPr>
          <p:cNvSpPr/>
          <p:nvPr/>
        </p:nvSpPr>
        <p:spPr>
          <a:xfrm>
            <a:off x="7693361" y="3643965"/>
            <a:ext cx="160822" cy="22424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8" name="Arrow: Up 17">
            <a:extLst>
              <a:ext uri="{FF2B5EF4-FFF2-40B4-BE49-F238E27FC236}">
                <a16:creationId xmlns:a16="http://schemas.microsoft.com/office/drawing/2014/main" id="{DCAC6117-9F7E-4E21-AA68-371B409457BB}"/>
              </a:ext>
            </a:extLst>
          </p:cNvPr>
          <p:cNvSpPr/>
          <p:nvPr/>
        </p:nvSpPr>
        <p:spPr>
          <a:xfrm>
            <a:off x="6464689" y="3273497"/>
            <a:ext cx="216024" cy="21602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9" name="Arrow: Up 18">
            <a:extLst>
              <a:ext uri="{FF2B5EF4-FFF2-40B4-BE49-F238E27FC236}">
                <a16:creationId xmlns:a16="http://schemas.microsoft.com/office/drawing/2014/main" id="{4A2256BF-8178-47C8-A4B3-5BDA4AD35BFB}"/>
              </a:ext>
            </a:extLst>
          </p:cNvPr>
          <p:cNvSpPr/>
          <p:nvPr/>
        </p:nvSpPr>
        <p:spPr>
          <a:xfrm rot="10800000">
            <a:off x="7655522" y="3242116"/>
            <a:ext cx="216024" cy="21602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726938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BE85D8-5359-476D-8A97-598F4E35637C}"/>
              </a:ext>
            </a:extLst>
          </p:cNvPr>
          <p:cNvSpPr>
            <a:spLocks noGrp="1"/>
          </p:cNvSpPr>
          <p:nvPr>
            <p:ph type="title"/>
          </p:nvPr>
        </p:nvSpPr>
        <p:spPr/>
        <p:txBody>
          <a:bodyPr>
            <a:normAutofit/>
          </a:bodyPr>
          <a:lstStyle/>
          <a:p>
            <a:r>
              <a:rPr lang="is-IS" b="1" dirty="0"/>
              <a:t>skuldavand</a:t>
            </a:r>
            <a:r>
              <a:rPr lang="is-IS" b="1" dirty="0">
                <a:solidFill>
                  <a:schemeClr val="accent1"/>
                </a:solidFill>
              </a:rPr>
              <a:t>i</a:t>
            </a:r>
          </a:p>
        </p:txBody>
      </p:sp>
      <p:graphicFrame>
        <p:nvGraphicFramePr>
          <p:cNvPr id="6" name="Content Placeholder 5">
            <a:extLst>
              <a:ext uri="{FF2B5EF4-FFF2-40B4-BE49-F238E27FC236}">
                <a16:creationId xmlns:a16="http://schemas.microsoft.com/office/drawing/2014/main" id="{72616ABF-7185-4AA4-8313-91DCF7B58FBF}"/>
              </a:ext>
            </a:extLst>
          </p:cNvPr>
          <p:cNvGraphicFramePr>
            <a:graphicFrameLocks noGrp="1"/>
          </p:cNvGraphicFramePr>
          <p:nvPr>
            <p:ph idx="1"/>
            <p:extLst>
              <p:ext uri="{D42A27DB-BD31-4B8C-83A1-F6EECF244321}">
                <p14:modId xmlns:p14="http://schemas.microsoft.com/office/powerpoint/2010/main" val="2537242097"/>
              </p:ext>
            </p:extLst>
          </p:nvPr>
        </p:nvGraphicFramePr>
        <p:xfrm>
          <a:off x="755575" y="1614108"/>
          <a:ext cx="7920880" cy="2402840"/>
        </p:xfrm>
        <a:graphic>
          <a:graphicData uri="http://schemas.openxmlformats.org/drawingml/2006/table">
            <a:tbl>
              <a:tblPr firstRow="1" bandRow="1">
                <a:tableStyleId>{5C22544A-7EE6-4342-B048-85BDC9FD1C3A}</a:tableStyleId>
              </a:tblPr>
              <a:tblGrid>
                <a:gridCol w="3210913">
                  <a:extLst>
                    <a:ext uri="{9D8B030D-6E8A-4147-A177-3AD203B41FA5}">
                      <a16:colId xmlns:a16="http://schemas.microsoft.com/office/drawing/2014/main" val="3224160147"/>
                    </a:ext>
                  </a:extLst>
                </a:gridCol>
                <a:gridCol w="2386847">
                  <a:extLst>
                    <a:ext uri="{9D8B030D-6E8A-4147-A177-3AD203B41FA5}">
                      <a16:colId xmlns:a16="http://schemas.microsoft.com/office/drawing/2014/main" val="2887089188"/>
                    </a:ext>
                  </a:extLst>
                </a:gridCol>
                <a:gridCol w="1170993">
                  <a:extLst>
                    <a:ext uri="{9D8B030D-6E8A-4147-A177-3AD203B41FA5}">
                      <a16:colId xmlns:a16="http://schemas.microsoft.com/office/drawing/2014/main" val="242418657"/>
                    </a:ext>
                  </a:extLst>
                </a:gridCol>
                <a:gridCol w="1152127">
                  <a:extLst>
                    <a:ext uri="{9D8B030D-6E8A-4147-A177-3AD203B41FA5}">
                      <a16:colId xmlns:a16="http://schemas.microsoft.com/office/drawing/2014/main" val="3411246331"/>
                    </a:ext>
                  </a:extLst>
                </a:gridCol>
              </a:tblGrid>
              <a:tr h="370840">
                <a:tc>
                  <a:txBody>
                    <a:bodyPr/>
                    <a:lstStyle/>
                    <a:p>
                      <a:endParaRPr lang="is-IS" dirty="0"/>
                    </a:p>
                  </a:txBody>
                  <a:tcPr/>
                </a:tc>
                <a:tc>
                  <a:txBody>
                    <a:bodyPr/>
                    <a:lstStyle/>
                    <a:p>
                      <a:r>
                        <a:rPr lang="is-IS" dirty="0"/>
                        <a:t>Skuldahlut-</a:t>
                      </a:r>
                    </a:p>
                    <a:p>
                      <a:r>
                        <a:rPr lang="is-IS" dirty="0"/>
                        <a:t>fall</a:t>
                      </a:r>
                    </a:p>
                  </a:txBody>
                  <a:tcPr/>
                </a:tc>
                <a:tc gridSpan="2">
                  <a:txBody>
                    <a:bodyPr/>
                    <a:lstStyle/>
                    <a:p>
                      <a:pPr algn="ctr"/>
                      <a:r>
                        <a:rPr lang="is-IS" dirty="0"/>
                        <a:t>Breyting</a:t>
                      </a:r>
                    </a:p>
                    <a:p>
                      <a:pPr algn="ctr"/>
                      <a:r>
                        <a:rPr lang="is-IS" dirty="0"/>
                        <a:t>2018-2020 </a:t>
                      </a:r>
                    </a:p>
                    <a:p>
                      <a:pPr algn="l"/>
                      <a:r>
                        <a:rPr lang="is-IS" dirty="0"/>
                        <a:t>Tekjur       </a:t>
                      </a:r>
                      <a:r>
                        <a:rPr lang="is-IS" dirty="0" err="1"/>
                        <a:t>Skuldahl</a:t>
                      </a:r>
                      <a:r>
                        <a:rPr lang="is-IS" dirty="0"/>
                        <a:t>.</a:t>
                      </a:r>
                    </a:p>
                  </a:txBody>
                  <a:tcPr/>
                </a:tc>
                <a:tc hMerge="1">
                  <a:txBody>
                    <a:bodyPr/>
                    <a:lstStyle/>
                    <a:p>
                      <a:pPr algn="ctr"/>
                      <a:endParaRPr lang="is-IS" dirty="0"/>
                    </a:p>
                  </a:txBody>
                  <a:tcPr/>
                </a:tc>
                <a:extLst>
                  <a:ext uri="{0D108BD9-81ED-4DB2-BD59-A6C34878D82A}">
                    <a16:rowId xmlns:a16="http://schemas.microsoft.com/office/drawing/2014/main" val="625499207"/>
                  </a:ext>
                </a:extLst>
              </a:tr>
              <a:tr h="370840">
                <a:tc>
                  <a:txBody>
                    <a:bodyPr/>
                    <a:lstStyle/>
                    <a:p>
                      <a:pPr algn="l" fontAlgn="b"/>
                      <a:r>
                        <a:rPr lang="en-US" sz="2400" b="1" i="0" u="none" strike="noStrike" dirty="0" err="1">
                          <a:solidFill>
                            <a:srgbClr val="000000"/>
                          </a:solidFill>
                          <a:effectLst/>
                          <a:latin typeface="Calibri" panose="020F0502020204030204" pitchFamily="34" charset="0"/>
                        </a:rPr>
                        <a:t>Hafnir</a:t>
                      </a:r>
                      <a:r>
                        <a:rPr lang="en-US" sz="2400" b="1" i="0" u="none" strike="noStrike" dirty="0">
                          <a:solidFill>
                            <a:srgbClr val="000000"/>
                          </a:solidFill>
                          <a:effectLst/>
                          <a:latin typeface="Calibri" panose="020F0502020204030204" pitchFamily="34" charset="0"/>
                        </a:rPr>
                        <a:t> </a:t>
                      </a:r>
                      <a:r>
                        <a:rPr lang="en-US" sz="2400" b="1" i="0" u="none" strike="noStrike" dirty="0" err="1">
                          <a:solidFill>
                            <a:srgbClr val="000000"/>
                          </a:solidFill>
                          <a:effectLst/>
                          <a:latin typeface="Calibri" panose="020F0502020204030204" pitchFamily="34" charset="0"/>
                        </a:rPr>
                        <a:t>Dalvíkurbyggðar</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241%</a:t>
                      </a:r>
                    </a:p>
                  </a:txBody>
                  <a:tcPr marL="6350" marR="6350" marT="6350" marB="0" anchor="b"/>
                </a:tc>
                <a:tc>
                  <a:txBody>
                    <a:bodyPr/>
                    <a:lstStyle/>
                    <a:p>
                      <a:pPr algn="ctr"/>
                      <a:endParaRPr lang="is-IS" dirty="0"/>
                    </a:p>
                  </a:txBody>
                  <a:tcPr/>
                </a:tc>
                <a:tc>
                  <a:txBody>
                    <a:bodyPr/>
                    <a:lstStyle/>
                    <a:p>
                      <a:endParaRPr lang="is-IS" dirty="0"/>
                    </a:p>
                  </a:txBody>
                  <a:tcPr/>
                </a:tc>
                <a:extLst>
                  <a:ext uri="{0D108BD9-81ED-4DB2-BD59-A6C34878D82A}">
                    <a16:rowId xmlns:a16="http://schemas.microsoft.com/office/drawing/2014/main" val="3007304278"/>
                  </a:ext>
                </a:extLst>
              </a:tr>
              <a:tr h="370840">
                <a:tc>
                  <a:txBody>
                    <a:bodyPr/>
                    <a:lstStyle/>
                    <a:p>
                      <a:pPr algn="l" fontAlgn="b"/>
                      <a:r>
                        <a:rPr lang="en-US" sz="2400" b="1" i="0" u="none" strike="noStrike" dirty="0">
                          <a:solidFill>
                            <a:srgbClr val="000000"/>
                          </a:solidFill>
                          <a:effectLst/>
                          <a:latin typeface="Calibri" panose="020F0502020204030204" pitchFamily="34" charset="0"/>
                        </a:rPr>
                        <a:t>S</a:t>
                      </a:r>
                      <a:r>
                        <a:rPr lang="is-IS" sz="2400" b="1" i="0" u="none" strike="noStrike" dirty="0">
                          <a:solidFill>
                            <a:srgbClr val="000000"/>
                          </a:solidFill>
                          <a:effectLst/>
                          <a:latin typeface="Calibri" panose="020F0502020204030204" pitchFamily="34" charset="0"/>
                        </a:rPr>
                        <a:t>úðavíkurhöfn</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511%</a:t>
                      </a:r>
                    </a:p>
                  </a:txBody>
                  <a:tcPr marL="6350" marR="6350" marT="6350" marB="0" anchor="b"/>
                </a:tc>
                <a:tc>
                  <a:txBody>
                    <a:bodyPr/>
                    <a:lstStyle/>
                    <a:p>
                      <a:pPr algn="ctr"/>
                      <a:endParaRPr lang="is-IS" dirty="0"/>
                    </a:p>
                  </a:txBody>
                  <a:tcPr/>
                </a:tc>
                <a:tc>
                  <a:txBody>
                    <a:bodyPr/>
                    <a:lstStyle/>
                    <a:p>
                      <a:endParaRPr lang="is-IS" dirty="0"/>
                    </a:p>
                  </a:txBody>
                  <a:tcPr/>
                </a:tc>
                <a:extLst>
                  <a:ext uri="{0D108BD9-81ED-4DB2-BD59-A6C34878D82A}">
                    <a16:rowId xmlns:a16="http://schemas.microsoft.com/office/drawing/2014/main" val="149204994"/>
                  </a:ext>
                </a:extLst>
              </a:tr>
              <a:tr h="370840">
                <a:tc>
                  <a:txBody>
                    <a:bodyPr/>
                    <a:lstStyle/>
                    <a:p>
                      <a:pPr algn="l" fontAlgn="b"/>
                      <a:r>
                        <a:rPr lang="is-IS" sz="2400" b="1" i="0" u="none" strike="noStrike" dirty="0">
                          <a:solidFill>
                            <a:srgbClr val="000000"/>
                          </a:solidFill>
                          <a:effectLst/>
                          <a:latin typeface="Calibri" panose="020F0502020204030204" pitchFamily="34" charset="0"/>
                        </a:rPr>
                        <a:t>Vogahöfn</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214%</a:t>
                      </a:r>
                    </a:p>
                  </a:txBody>
                  <a:tcPr marL="6350" marR="6350" marT="6350" marB="0" anchor="b"/>
                </a:tc>
                <a:tc>
                  <a:txBody>
                    <a:bodyPr/>
                    <a:lstStyle/>
                    <a:p>
                      <a:pPr algn="ctr"/>
                      <a:endParaRPr lang="is-IS" dirty="0"/>
                    </a:p>
                  </a:txBody>
                  <a:tcPr/>
                </a:tc>
                <a:tc>
                  <a:txBody>
                    <a:bodyPr/>
                    <a:lstStyle/>
                    <a:p>
                      <a:endParaRPr lang="is-IS" dirty="0"/>
                    </a:p>
                  </a:txBody>
                  <a:tcPr/>
                </a:tc>
                <a:extLst>
                  <a:ext uri="{0D108BD9-81ED-4DB2-BD59-A6C34878D82A}">
                    <a16:rowId xmlns:a16="http://schemas.microsoft.com/office/drawing/2014/main" val="786757225"/>
                  </a:ext>
                </a:extLst>
              </a:tr>
              <a:tr h="370840">
                <a:tc>
                  <a:txBody>
                    <a:bodyPr/>
                    <a:lstStyle/>
                    <a:p>
                      <a:pPr algn="l" fontAlgn="b"/>
                      <a:r>
                        <a:rPr lang="is-IS" sz="2400" b="1" i="0" u="none" strike="noStrike" dirty="0">
                          <a:solidFill>
                            <a:srgbClr val="000000"/>
                          </a:solidFill>
                          <a:effectLst/>
                          <a:latin typeface="Calibri" panose="020F0502020204030204" pitchFamily="34" charset="0"/>
                        </a:rPr>
                        <a:t>Vopnafjarðarhöfn</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166%</a:t>
                      </a:r>
                    </a:p>
                  </a:txBody>
                  <a:tcPr marL="6350" marR="6350" marT="6350" marB="0" anchor="b"/>
                </a:tc>
                <a:tc>
                  <a:txBody>
                    <a:bodyPr/>
                    <a:lstStyle/>
                    <a:p>
                      <a:pPr algn="ctr"/>
                      <a:endParaRPr lang="is-IS" dirty="0"/>
                    </a:p>
                  </a:txBody>
                  <a:tcPr/>
                </a:tc>
                <a:tc>
                  <a:txBody>
                    <a:bodyPr/>
                    <a:lstStyle/>
                    <a:p>
                      <a:endParaRPr lang="is-IS" dirty="0"/>
                    </a:p>
                  </a:txBody>
                  <a:tcPr/>
                </a:tc>
                <a:extLst>
                  <a:ext uri="{0D108BD9-81ED-4DB2-BD59-A6C34878D82A}">
                    <a16:rowId xmlns:a16="http://schemas.microsoft.com/office/drawing/2014/main" val="220183392"/>
                  </a:ext>
                </a:extLst>
              </a:tr>
            </a:tbl>
          </a:graphicData>
        </a:graphic>
      </p:graphicFrame>
      <p:sp>
        <p:nvSpPr>
          <p:cNvPr id="7" name="Arrow: Up 6">
            <a:extLst>
              <a:ext uri="{FF2B5EF4-FFF2-40B4-BE49-F238E27FC236}">
                <a16:creationId xmlns:a16="http://schemas.microsoft.com/office/drawing/2014/main" id="{E9C2F341-26EE-474C-9B77-D81A2AE7B44C}"/>
              </a:ext>
            </a:extLst>
          </p:cNvPr>
          <p:cNvSpPr/>
          <p:nvPr/>
        </p:nvSpPr>
        <p:spPr>
          <a:xfrm rot="10800000">
            <a:off x="7960662" y="3341664"/>
            <a:ext cx="216024" cy="21602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3" name="Arrow: Up 12">
            <a:extLst>
              <a:ext uri="{FF2B5EF4-FFF2-40B4-BE49-F238E27FC236}">
                <a16:creationId xmlns:a16="http://schemas.microsoft.com/office/drawing/2014/main" id="{3741674B-DC80-48FF-A6FA-AC679A507283}"/>
              </a:ext>
            </a:extLst>
          </p:cNvPr>
          <p:cNvSpPr/>
          <p:nvPr/>
        </p:nvSpPr>
        <p:spPr>
          <a:xfrm>
            <a:off x="7956376" y="2593794"/>
            <a:ext cx="216024" cy="21602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4" name="Arrow: Down 13">
            <a:extLst>
              <a:ext uri="{FF2B5EF4-FFF2-40B4-BE49-F238E27FC236}">
                <a16:creationId xmlns:a16="http://schemas.microsoft.com/office/drawing/2014/main" id="{40FF2C4D-9830-4CD7-B479-2E823323E1AD}"/>
              </a:ext>
            </a:extLst>
          </p:cNvPr>
          <p:cNvSpPr/>
          <p:nvPr/>
        </p:nvSpPr>
        <p:spPr>
          <a:xfrm>
            <a:off x="6838538" y="2991724"/>
            <a:ext cx="216024" cy="2160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5" name="Arrow: Down 14">
            <a:extLst>
              <a:ext uri="{FF2B5EF4-FFF2-40B4-BE49-F238E27FC236}">
                <a16:creationId xmlns:a16="http://schemas.microsoft.com/office/drawing/2014/main" id="{3DAE7CD3-639E-4407-9D8B-46491DDBFAA9}"/>
              </a:ext>
            </a:extLst>
          </p:cNvPr>
          <p:cNvSpPr/>
          <p:nvPr/>
        </p:nvSpPr>
        <p:spPr>
          <a:xfrm>
            <a:off x="6838538" y="2634655"/>
            <a:ext cx="216024" cy="2160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8" name="Arrow: Up 17">
            <a:extLst>
              <a:ext uri="{FF2B5EF4-FFF2-40B4-BE49-F238E27FC236}">
                <a16:creationId xmlns:a16="http://schemas.microsoft.com/office/drawing/2014/main" id="{A9EB64EF-5783-427C-88B8-B7295044CCDA}"/>
              </a:ext>
            </a:extLst>
          </p:cNvPr>
          <p:cNvSpPr/>
          <p:nvPr/>
        </p:nvSpPr>
        <p:spPr>
          <a:xfrm>
            <a:off x="7956376" y="2943798"/>
            <a:ext cx="216024" cy="21602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1" name="Arrow: Up 20">
            <a:extLst>
              <a:ext uri="{FF2B5EF4-FFF2-40B4-BE49-F238E27FC236}">
                <a16:creationId xmlns:a16="http://schemas.microsoft.com/office/drawing/2014/main" id="{C1291C53-6E77-4991-BCF6-490580F4FE71}"/>
              </a:ext>
            </a:extLst>
          </p:cNvPr>
          <p:cNvSpPr/>
          <p:nvPr/>
        </p:nvSpPr>
        <p:spPr>
          <a:xfrm>
            <a:off x="6824475" y="3348793"/>
            <a:ext cx="216024" cy="21602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Arrow: Up 11">
            <a:extLst>
              <a:ext uri="{FF2B5EF4-FFF2-40B4-BE49-F238E27FC236}">
                <a16:creationId xmlns:a16="http://schemas.microsoft.com/office/drawing/2014/main" id="{E79F1475-D529-4846-88BF-96F13852C28F}"/>
              </a:ext>
            </a:extLst>
          </p:cNvPr>
          <p:cNvSpPr/>
          <p:nvPr/>
        </p:nvSpPr>
        <p:spPr>
          <a:xfrm>
            <a:off x="6824475" y="3713505"/>
            <a:ext cx="216024" cy="21602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6" name="Arrow: Up 15">
            <a:extLst>
              <a:ext uri="{FF2B5EF4-FFF2-40B4-BE49-F238E27FC236}">
                <a16:creationId xmlns:a16="http://schemas.microsoft.com/office/drawing/2014/main" id="{4C405558-3A61-4D36-AE99-C62B5741BC39}"/>
              </a:ext>
            </a:extLst>
          </p:cNvPr>
          <p:cNvSpPr/>
          <p:nvPr/>
        </p:nvSpPr>
        <p:spPr>
          <a:xfrm rot="10800000">
            <a:off x="7956376" y="3739530"/>
            <a:ext cx="216024" cy="21602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 name="Footer Placeholder 1">
            <a:extLst>
              <a:ext uri="{FF2B5EF4-FFF2-40B4-BE49-F238E27FC236}">
                <a16:creationId xmlns:a16="http://schemas.microsoft.com/office/drawing/2014/main" id="{C518D64C-4961-459D-8052-51BF224A2935}"/>
              </a:ext>
            </a:extLst>
          </p:cNvPr>
          <p:cNvSpPr>
            <a:spLocks noGrp="1"/>
          </p:cNvSpPr>
          <p:nvPr>
            <p:ph type="ftr" sz="quarter" idx="11"/>
          </p:nvPr>
        </p:nvSpPr>
        <p:spPr/>
        <p:txBody>
          <a:bodyPr/>
          <a:lstStyle/>
          <a:p>
            <a:r>
              <a:rPr lang="is-IS"/>
              <a:t>Sesselía Dan Róbertsdóttir</a:t>
            </a:r>
          </a:p>
        </p:txBody>
      </p:sp>
    </p:spTree>
    <p:extLst>
      <p:ext uri="{BB962C8B-B14F-4D97-AF65-F5344CB8AC3E}">
        <p14:creationId xmlns:p14="http://schemas.microsoft.com/office/powerpoint/2010/main" val="4207580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BE85D8-5359-476D-8A97-598F4E35637C}"/>
              </a:ext>
            </a:extLst>
          </p:cNvPr>
          <p:cNvSpPr>
            <a:spLocks noGrp="1"/>
          </p:cNvSpPr>
          <p:nvPr>
            <p:ph type="title"/>
          </p:nvPr>
        </p:nvSpPr>
        <p:spPr/>
        <p:txBody>
          <a:bodyPr>
            <a:normAutofit/>
          </a:bodyPr>
          <a:lstStyle/>
          <a:p>
            <a:r>
              <a:rPr lang="is-IS" b="1" dirty="0"/>
              <a:t>Neikvætt eigið fé og skuldavandi</a:t>
            </a:r>
          </a:p>
        </p:txBody>
      </p:sp>
      <p:graphicFrame>
        <p:nvGraphicFramePr>
          <p:cNvPr id="6" name="Content Placeholder 5">
            <a:extLst>
              <a:ext uri="{FF2B5EF4-FFF2-40B4-BE49-F238E27FC236}">
                <a16:creationId xmlns:a16="http://schemas.microsoft.com/office/drawing/2014/main" id="{72616ABF-7185-4AA4-8313-91DCF7B58FBF}"/>
              </a:ext>
            </a:extLst>
          </p:cNvPr>
          <p:cNvGraphicFramePr>
            <a:graphicFrameLocks noGrp="1"/>
          </p:cNvGraphicFramePr>
          <p:nvPr>
            <p:ph idx="1"/>
            <p:extLst>
              <p:ext uri="{D42A27DB-BD31-4B8C-83A1-F6EECF244321}">
                <p14:modId xmlns:p14="http://schemas.microsoft.com/office/powerpoint/2010/main" val="2461729605"/>
              </p:ext>
            </p:extLst>
          </p:nvPr>
        </p:nvGraphicFramePr>
        <p:xfrm>
          <a:off x="467544" y="1988840"/>
          <a:ext cx="7920879" cy="3610610"/>
        </p:xfrm>
        <a:graphic>
          <a:graphicData uri="http://schemas.openxmlformats.org/drawingml/2006/table">
            <a:tbl>
              <a:tblPr firstRow="1" bandRow="1">
                <a:tableStyleId>{5C22544A-7EE6-4342-B048-85BDC9FD1C3A}</a:tableStyleId>
              </a:tblPr>
              <a:tblGrid>
                <a:gridCol w="2601465">
                  <a:extLst>
                    <a:ext uri="{9D8B030D-6E8A-4147-A177-3AD203B41FA5}">
                      <a16:colId xmlns:a16="http://schemas.microsoft.com/office/drawing/2014/main" val="3224160147"/>
                    </a:ext>
                  </a:extLst>
                </a:gridCol>
                <a:gridCol w="1397802">
                  <a:extLst>
                    <a:ext uri="{9D8B030D-6E8A-4147-A177-3AD203B41FA5}">
                      <a16:colId xmlns:a16="http://schemas.microsoft.com/office/drawing/2014/main" val="2887089188"/>
                    </a:ext>
                  </a:extLst>
                </a:gridCol>
                <a:gridCol w="1320147">
                  <a:extLst>
                    <a:ext uri="{9D8B030D-6E8A-4147-A177-3AD203B41FA5}">
                      <a16:colId xmlns:a16="http://schemas.microsoft.com/office/drawing/2014/main" val="49367954"/>
                    </a:ext>
                  </a:extLst>
                </a:gridCol>
                <a:gridCol w="1329667">
                  <a:extLst>
                    <a:ext uri="{9D8B030D-6E8A-4147-A177-3AD203B41FA5}">
                      <a16:colId xmlns:a16="http://schemas.microsoft.com/office/drawing/2014/main" val="306849174"/>
                    </a:ext>
                  </a:extLst>
                </a:gridCol>
                <a:gridCol w="1271798">
                  <a:extLst>
                    <a:ext uri="{9D8B030D-6E8A-4147-A177-3AD203B41FA5}">
                      <a16:colId xmlns:a16="http://schemas.microsoft.com/office/drawing/2014/main" val="242418657"/>
                    </a:ext>
                  </a:extLst>
                </a:gridCol>
              </a:tblGrid>
              <a:tr h="370840">
                <a:tc>
                  <a:txBody>
                    <a:bodyPr/>
                    <a:lstStyle/>
                    <a:p>
                      <a:endParaRPr lang="is-I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2000" dirty="0"/>
                        <a:t>Skulda-hlutfall</a:t>
                      </a:r>
                    </a:p>
                    <a:p>
                      <a:endParaRPr lang="is-IS" sz="2000" dirty="0"/>
                    </a:p>
                  </a:txBody>
                  <a:tcPr/>
                </a:tc>
                <a:tc>
                  <a:txBody>
                    <a:bodyPr/>
                    <a:lstStyle/>
                    <a:p>
                      <a:r>
                        <a:rPr lang="en-GB" sz="2000" dirty="0" err="1"/>
                        <a:t>Eiginfjár</a:t>
                      </a:r>
                      <a:r>
                        <a:rPr lang="en-GB" sz="2000" dirty="0"/>
                        <a:t>-</a:t>
                      </a:r>
                    </a:p>
                    <a:p>
                      <a:r>
                        <a:rPr lang="en-GB" sz="2000" dirty="0" err="1"/>
                        <a:t>hlutfall</a:t>
                      </a:r>
                      <a:endParaRPr lang="is-IS" sz="2000" dirty="0"/>
                    </a:p>
                  </a:txBody>
                  <a:tcPr/>
                </a:tc>
                <a:tc gridSpan="2">
                  <a:txBody>
                    <a:bodyPr/>
                    <a:lstStyle/>
                    <a:p>
                      <a:r>
                        <a:rPr lang="is-IS" sz="2000" dirty="0"/>
                        <a:t>Breyting 2018-2020</a:t>
                      </a:r>
                    </a:p>
                    <a:p>
                      <a:r>
                        <a:rPr lang="is-IS" sz="2000" dirty="0"/>
                        <a:t> Tekjur        Skuldahl.</a:t>
                      </a:r>
                    </a:p>
                  </a:txBody>
                  <a:tcPr/>
                </a:tc>
                <a:tc hMerge="1">
                  <a:txBody>
                    <a:bodyPr/>
                    <a:lstStyle/>
                    <a:p>
                      <a:endParaRPr lang="is-IS" dirty="0"/>
                    </a:p>
                  </a:txBody>
                  <a:tcPr/>
                </a:tc>
                <a:extLst>
                  <a:ext uri="{0D108BD9-81ED-4DB2-BD59-A6C34878D82A}">
                    <a16:rowId xmlns:a16="http://schemas.microsoft.com/office/drawing/2014/main" val="625499207"/>
                  </a:ext>
                </a:extLst>
              </a:tr>
              <a:tr h="370840">
                <a:tc>
                  <a:txBody>
                    <a:bodyPr/>
                    <a:lstStyle/>
                    <a:p>
                      <a:pPr algn="l" fontAlgn="b"/>
                      <a:r>
                        <a:rPr lang="is-IS" sz="2400" b="1" i="0" u="none" strike="noStrike" dirty="0">
                          <a:solidFill>
                            <a:srgbClr val="000000"/>
                          </a:solidFill>
                          <a:effectLst/>
                          <a:latin typeface="Calibri" panose="020F0502020204030204" pitchFamily="34" charset="0"/>
                        </a:rPr>
                        <a:t>Grindavíkurhöfn</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217%</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-14,%</a:t>
                      </a:r>
                    </a:p>
                  </a:txBody>
                  <a:tcPr marL="6350" marR="6350" marT="6350" marB="0" anchor="b"/>
                </a:tc>
                <a:tc>
                  <a:txBody>
                    <a:bodyPr/>
                    <a:lstStyle/>
                    <a:p>
                      <a:pPr algn="r"/>
                      <a:endParaRPr lang="is-IS" dirty="0"/>
                    </a:p>
                  </a:txBody>
                  <a:tcPr/>
                </a:tc>
                <a:tc>
                  <a:txBody>
                    <a:bodyPr/>
                    <a:lstStyle/>
                    <a:p>
                      <a:pPr algn="r"/>
                      <a:endParaRPr lang="is-IS" dirty="0"/>
                    </a:p>
                  </a:txBody>
                  <a:tcPr/>
                </a:tc>
                <a:extLst>
                  <a:ext uri="{0D108BD9-81ED-4DB2-BD59-A6C34878D82A}">
                    <a16:rowId xmlns:a16="http://schemas.microsoft.com/office/drawing/2014/main" val="3007304278"/>
                  </a:ext>
                </a:extLst>
              </a:tr>
              <a:tr h="370840">
                <a:tc>
                  <a:txBody>
                    <a:bodyPr/>
                    <a:lstStyle/>
                    <a:p>
                      <a:pPr algn="l" fontAlgn="b"/>
                      <a:r>
                        <a:rPr lang="is-IS" sz="2400" b="1" i="0" u="none" strike="noStrike" dirty="0">
                          <a:solidFill>
                            <a:srgbClr val="000000"/>
                          </a:solidFill>
                          <a:effectLst/>
                          <a:latin typeface="Calibri" panose="020F0502020204030204" pitchFamily="34" charset="0"/>
                        </a:rPr>
                        <a:t>Hafnir Norðurþings</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1189%</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-46%</a:t>
                      </a:r>
                    </a:p>
                  </a:txBody>
                  <a:tcPr marL="6350" marR="6350" marT="6350" marB="0" anchor="b"/>
                </a:tc>
                <a:tc>
                  <a:txBody>
                    <a:bodyPr/>
                    <a:lstStyle/>
                    <a:p>
                      <a:pPr algn="r"/>
                      <a:endParaRPr lang="is-IS" dirty="0"/>
                    </a:p>
                  </a:txBody>
                  <a:tcPr/>
                </a:tc>
                <a:tc>
                  <a:txBody>
                    <a:bodyPr/>
                    <a:lstStyle/>
                    <a:p>
                      <a:pPr algn="r"/>
                      <a:endParaRPr lang="is-IS" dirty="0"/>
                    </a:p>
                  </a:txBody>
                  <a:tcPr/>
                </a:tc>
                <a:extLst>
                  <a:ext uri="{0D108BD9-81ED-4DB2-BD59-A6C34878D82A}">
                    <a16:rowId xmlns:a16="http://schemas.microsoft.com/office/drawing/2014/main" val="786757225"/>
                  </a:ext>
                </a:extLst>
              </a:tr>
              <a:tr h="370840">
                <a:tc>
                  <a:txBody>
                    <a:bodyPr/>
                    <a:lstStyle/>
                    <a:p>
                      <a:pPr algn="l" fontAlgn="b"/>
                      <a:r>
                        <a:rPr lang="is-IS" sz="2400" b="1" i="0" u="none" strike="noStrike" dirty="0">
                          <a:solidFill>
                            <a:srgbClr val="000000"/>
                          </a:solidFill>
                          <a:effectLst/>
                          <a:latin typeface="Calibri" panose="020F0502020204030204" pitchFamily="34" charset="0"/>
                        </a:rPr>
                        <a:t>Hólmavíkurhöfn</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701%</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-63%</a:t>
                      </a:r>
                    </a:p>
                  </a:txBody>
                  <a:tcPr marL="6350" marR="6350" marT="6350" marB="0" anchor="b"/>
                </a:tc>
                <a:tc>
                  <a:txBody>
                    <a:bodyPr/>
                    <a:lstStyle/>
                    <a:p>
                      <a:pPr algn="r"/>
                      <a:endParaRPr lang="is-IS" dirty="0"/>
                    </a:p>
                  </a:txBody>
                  <a:tcPr/>
                </a:tc>
                <a:tc>
                  <a:txBody>
                    <a:bodyPr/>
                    <a:lstStyle/>
                    <a:p>
                      <a:pPr algn="r"/>
                      <a:endParaRPr lang="is-IS" dirty="0"/>
                    </a:p>
                  </a:txBody>
                  <a:tcPr/>
                </a:tc>
                <a:extLst>
                  <a:ext uri="{0D108BD9-81ED-4DB2-BD59-A6C34878D82A}">
                    <a16:rowId xmlns:a16="http://schemas.microsoft.com/office/drawing/2014/main" val="686291360"/>
                  </a:ext>
                </a:extLst>
              </a:tr>
              <a:tr h="370840">
                <a:tc>
                  <a:txBody>
                    <a:bodyPr/>
                    <a:lstStyle/>
                    <a:p>
                      <a:pPr algn="l" fontAlgn="b"/>
                      <a:r>
                        <a:rPr lang="is-IS" sz="2400" b="1" i="0" u="none" strike="noStrike" dirty="0">
                          <a:solidFill>
                            <a:srgbClr val="000000"/>
                          </a:solidFill>
                          <a:effectLst/>
                          <a:latin typeface="Calibri" panose="020F0502020204030204" pitchFamily="34" charset="0"/>
                        </a:rPr>
                        <a:t>Hvammstangahöfn</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1034%</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-723%</a:t>
                      </a:r>
                    </a:p>
                  </a:txBody>
                  <a:tcPr marL="6350" marR="6350" marT="6350" marB="0" anchor="b"/>
                </a:tc>
                <a:tc>
                  <a:txBody>
                    <a:bodyPr/>
                    <a:lstStyle/>
                    <a:p>
                      <a:pPr algn="r"/>
                      <a:endParaRPr lang="is-IS" dirty="0"/>
                    </a:p>
                  </a:txBody>
                  <a:tcPr/>
                </a:tc>
                <a:tc>
                  <a:txBody>
                    <a:bodyPr/>
                    <a:lstStyle/>
                    <a:p>
                      <a:pPr algn="r"/>
                      <a:endParaRPr lang="is-IS" dirty="0"/>
                    </a:p>
                  </a:txBody>
                  <a:tcPr/>
                </a:tc>
                <a:extLst>
                  <a:ext uri="{0D108BD9-81ED-4DB2-BD59-A6C34878D82A}">
                    <a16:rowId xmlns:a16="http://schemas.microsoft.com/office/drawing/2014/main" val="460925976"/>
                  </a:ext>
                </a:extLst>
              </a:tr>
              <a:tr h="370840">
                <a:tc>
                  <a:txBody>
                    <a:bodyPr/>
                    <a:lstStyle/>
                    <a:p>
                      <a:pPr algn="l" fontAlgn="b"/>
                      <a:r>
                        <a:rPr lang="is-IS" sz="2400" b="1" i="0" u="none" strike="noStrike" dirty="0">
                          <a:solidFill>
                            <a:srgbClr val="000000"/>
                          </a:solidFill>
                          <a:effectLst/>
                          <a:latin typeface="Calibri" panose="020F0502020204030204" pitchFamily="34" charset="0"/>
                        </a:rPr>
                        <a:t>Kópavogshöfn</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612%</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-13%</a:t>
                      </a:r>
                    </a:p>
                  </a:txBody>
                  <a:tcPr marL="6350" marR="6350" marT="6350" marB="0" anchor="b"/>
                </a:tc>
                <a:tc>
                  <a:txBody>
                    <a:bodyPr/>
                    <a:lstStyle/>
                    <a:p>
                      <a:pPr algn="r"/>
                      <a:endParaRPr lang="is-IS" dirty="0"/>
                    </a:p>
                  </a:txBody>
                  <a:tcPr/>
                </a:tc>
                <a:tc>
                  <a:txBody>
                    <a:bodyPr/>
                    <a:lstStyle/>
                    <a:p>
                      <a:pPr algn="r"/>
                      <a:endParaRPr lang="is-IS" dirty="0"/>
                    </a:p>
                  </a:txBody>
                  <a:tcPr/>
                </a:tc>
                <a:extLst>
                  <a:ext uri="{0D108BD9-81ED-4DB2-BD59-A6C34878D82A}">
                    <a16:rowId xmlns:a16="http://schemas.microsoft.com/office/drawing/2014/main" val="1132089963"/>
                  </a:ext>
                </a:extLst>
              </a:tr>
              <a:tr h="370840">
                <a:tc>
                  <a:txBody>
                    <a:bodyPr/>
                    <a:lstStyle/>
                    <a:p>
                      <a:pPr algn="l" fontAlgn="b"/>
                      <a:r>
                        <a:rPr lang="is-IS" sz="2400" b="1" i="0" u="none" strike="noStrike" dirty="0">
                          <a:solidFill>
                            <a:srgbClr val="000000"/>
                          </a:solidFill>
                          <a:effectLst/>
                          <a:latin typeface="Calibri" panose="020F0502020204030204" pitchFamily="34" charset="0"/>
                        </a:rPr>
                        <a:t>Reykjaneshöfn</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2590%</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-82%</a:t>
                      </a:r>
                    </a:p>
                  </a:txBody>
                  <a:tcPr marL="6350" marR="6350" marT="6350" marB="0" anchor="b"/>
                </a:tc>
                <a:tc>
                  <a:txBody>
                    <a:bodyPr/>
                    <a:lstStyle/>
                    <a:p>
                      <a:pPr algn="r"/>
                      <a:endParaRPr lang="is-IS" dirty="0"/>
                    </a:p>
                  </a:txBody>
                  <a:tcPr/>
                </a:tc>
                <a:tc>
                  <a:txBody>
                    <a:bodyPr/>
                    <a:lstStyle/>
                    <a:p>
                      <a:pPr algn="r"/>
                      <a:endParaRPr lang="is-IS" dirty="0"/>
                    </a:p>
                  </a:txBody>
                  <a:tcPr/>
                </a:tc>
                <a:extLst>
                  <a:ext uri="{0D108BD9-81ED-4DB2-BD59-A6C34878D82A}">
                    <a16:rowId xmlns:a16="http://schemas.microsoft.com/office/drawing/2014/main" val="3112457474"/>
                  </a:ext>
                </a:extLst>
              </a:tr>
              <a:tr h="370840">
                <a:tc>
                  <a:txBody>
                    <a:bodyPr/>
                    <a:lstStyle/>
                    <a:p>
                      <a:pPr algn="l" fontAlgn="b"/>
                      <a:r>
                        <a:rPr lang="is-IS" sz="2400" b="1" i="0" u="none" strike="noStrike" dirty="0">
                          <a:solidFill>
                            <a:srgbClr val="000000"/>
                          </a:solidFill>
                          <a:effectLst/>
                          <a:latin typeface="Calibri" panose="020F0502020204030204" pitchFamily="34" charset="0"/>
                        </a:rPr>
                        <a:t>Sandgerðishöfn</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510%</a:t>
                      </a:r>
                    </a:p>
                  </a:txBody>
                  <a:tcPr marL="6350" marR="6350" marT="6350" marB="0" anchor="b"/>
                </a:tc>
                <a:tc>
                  <a:txBody>
                    <a:bodyPr/>
                    <a:lstStyle/>
                    <a:p>
                      <a:pPr algn="r" fontAlgn="b"/>
                      <a:r>
                        <a:rPr lang="is-IS" sz="2400" b="1" i="0" u="none" strike="noStrike" dirty="0">
                          <a:solidFill>
                            <a:srgbClr val="000000"/>
                          </a:solidFill>
                          <a:effectLst/>
                          <a:latin typeface="Calibri" panose="020F0502020204030204" pitchFamily="34" charset="0"/>
                        </a:rPr>
                        <a:t>-177%</a:t>
                      </a:r>
                    </a:p>
                  </a:txBody>
                  <a:tcPr marL="6350" marR="6350" marT="6350" marB="0" anchor="b"/>
                </a:tc>
                <a:tc>
                  <a:txBody>
                    <a:bodyPr/>
                    <a:lstStyle/>
                    <a:p>
                      <a:pPr algn="r"/>
                      <a:endParaRPr lang="is-IS" dirty="0"/>
                    </a:p>
                  </a:txBody>
                  <a:tcPr/>
                </a:tc>
                <a:tc>
                  <a:txBody>
                    <a:bodyPr/>
                    <a:lstStyle/>
                    <a:p>
                      <a:pPr algn="r"/>
                      <a:endParaRPr lang="is-IS" dirty="0"/>
                    </a:p>
                  </a:txBody>
                  <a:tcPr/>
                </a:tc>
                <a:extLst>
                  <a:ext uri="{0D108BD9-81ED-4DB2-BD59-A6C34878D82A}">
                    <a16:rowId xmlns:a16="http://schemas.microsoft.com/office/drawing/2014/main" val="3324084787"/>
                  </a:ext>
                </a:extLst>
              </a:tr>
            </a:tbl>
          </a:graphicData>
        </a:graphic>
      </p:graphicFrame>
      <p:sp>
        <p:nvSpPr>
          <p:cNvPr id="10" name="Arrow: Up 9">
            <a:extLst>
              <a:ext uri="{FF2B5EF4-FFF2-40B4-BE49-F238E27FC236}">
                <a16:creationId xmlns:a16="http://schemas.microsoft.com/office/drawing/2014/main" id="{CF39B470-7D06-48AB-8C5F-81C17115C657}"/>
              </a:ext>
            </a:extLst>
          </p:cNvPr>
          <p:cNvSpPr/>
          <p:nvPr/>
        </p:nvSpPr>
        <p:spPr>
          <a:xfrm>
            <a:off x="6345068" y="4224720"/>
            <a:ext cx="216024" cy="21602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0" name="Arrow: Down 19">
            <a:extLst>
              <a:ext uri="{FF2B5EF4-FFF2-40B4-BE49-F238E27FC236}">
                <a16:creationId xmlns:a16="http://schemas.microsoft.com/office/drawing/2014/main" id="{94BFD48B-637A-4525-A45D-25A48BE7D2C8}"/>
              </a:ext>
            </a:extLst>
          </p:cNvPr>
          <p:cNvSpPr/>
          <p:nvPr/>
        </p:nvSpPr>
        <p:spPr>
          <a:xfrm>
            <a:off x="6372200" y="3464847"/>
            <a:ext cx="216024" cy="2160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Arrow: Up 22">
            <a:extLst>
              <a:ext uri="{FF2B5EF4-FFF2-40B4-BE49-F238E27FC236}">
                <a16:creationId xmlns:a16="http://schemas.microsoft.com/office/drawing/2014/main" id="{56AB583E-8A08-4CD5-BC94-992D6FC13DBF}"/>
              </a:ext>
            </a:extLst>
          </p:cNvPr>
          <p:cNvSpPr/>
          <p:nvPr/>
        </p:nvSpPr>
        <p:spPr>
          <a:xfrm rot="10800000">
            <a:off x="7679642" y="4560662"/>
            <a:ext cx="216024" cy="21602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5" name="Arrow: Up 24">
            <a:extLst>
              <a:ext uri="{FF2B5EF4-FFF2-40B4-BE49-F238E27FC236}">
                <a16:creationId xmlns:a16="http://schemas.microsoft.com/office/drawing/2014/main" id="{1D4169CF-5C64-4550-8E2A-8B8C605F0BFD}"/>
              </a:ext>
            </a:extLst>
          </p:cNvPr>
          <p:cNvSpPr/>
          <p:nvPr/>
        </p:nvSpPr>
        <p:spPr>
          <a:xfrm>
            <a:off x="6360172" y="5294318"/>
            <a:ext cx="216024" cy="21602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7" name="Arrow: Up 26">
            <a:extLst>
              <a:ext uri="{FF2B5EF4-FFF2-40B4-BE49-F238E27FC236}">
                <a16:creationId xmlns:a16="http://schemas.microsoft.com/office/drawing/2014/main" id="{E9DF86B5-5394-434E-82B1-FE56B59630F4}"/>
              </a:ext>
            </a:extLst>
          </p:cNvPr>
          <p:cNvSpPr/>
          <p:nvPr/>
        </p:nvSpPr>
        <p:spPr>
          <a:xfrm>
            <a:off x="7679642" y="3429000"/>
            <a:ext cx="216024" cy="21602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9" name="Arrow: Down 28">
            <a:extLst>
              <a:ext uri="{FF2B5EF4-FFF2-40B4-BE49-F238E27FC236}">
                <a16:creationId xmlns:a16="http://schemas.microsoft.com/office/drawing/2014/main" id="{C189E958-38F4-4B05-A6D4-80D908B98726}"/>
              </a:ext>
            </a:extLst>
          </p:cNvPr>
          <p:cNvSpPr/>
          <p:nvPr/>
        </p:nvSpPr>
        <p:spPr>
          <a:xfrm flipH="1">
            <a:off x="7666892" y="4208784"/>
            <a:ext cx="216024" cy="19198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1" name="Arrow: Down 30">
            <a:extLst>
              <a:ext uri="{FF2B5EF4-FFF2-40B4-BE49-F238E27FC236}">
                <a16:creationId xmlns:a16="http://schemas.microsoft.com/office/drawing/2014/main" id="{7BA60987-B6C8-4FDF-808A-8B9C2CF052B6}"/>
              </a:ext>
            </a:extLst>
          </p:cNvPr>
          <p:cNvSpPr/>
          <p:nvPr/>
        </p:nvSpPr>
        <p:spPr>
          <a:xfrm flipH="1">
            <a:off x="7666892" y="5289138"/>
            <a:ext cx="228774" cy="231852"/>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2" name="Arrow: Up 31">
            <a:extLst>
              <a:ext uri="{FF2B5EF4-FFF2-40B4-BE49-F238E27FC236}">
                <a16:creationId xmlns:a16="http://schemas.microsoft.com/office/drawing/2014/main" id="{FB02D24D-F7E6-4F43-8D8C-4AA10261B24B}"/>
              </a:ext>
            </a:extLst>
          </p:cNvPr>
          <p:cNvSpPr/>
          <p:nvPr/>
        </p:nvSpPr>
        <p:spPr>
          <a:xfrm>
            <a:off x="6372200" y="3069118"/>
            <a:ext cx="216024" cy="21602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3" name="Arrow: Down 32">
            <a:extLst>
              <a:ext uri="{FF2B5EF4-FFF2-40B4-BE49-F238E27FC236}">
                <a16:creationId xmlns:a16="http://schemas.microsoft.com/office/drawing/2014/main" id="{C0A9BBFC-FA2B-4EE9-8DB8-4F6CC93F2682}"/>
              </a:ext>
            </a:extLst>
          </p:cNvPr>
          <p:cNvSpPr/>
          <p:nvPr/>
        </p:nvSpPr>
        <p:spPr>
          <a:xfrm flipH="1">
            <a:off x="7679642" y="3092646"/>
            <a:ext cx="216024" cy="216023"/>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4" name="Arrow: Down 33">
            <a:extLst>
              <a:ext uri="{FF2B5EF4-FFF2-40B4-BE49-F238E27FC236}">
                <a16:creationId xmlns:a16="http://schemas.microsoft.com/office/drawing/2014/main" id="{361E6012-41AE-440D-A6CD-F7F0669680A2}"/>
              </a:ext>
            </a:extLst>
          </p:cNvPr>
          <p:cNvSpPr/>
          <p:nvPr/>
        </p:nvSpPr>
        <p:spPr>
          <a:xfrm>
            <a:off x="6372200" y="3810340"/>
            <a:ext cx="216024" cy="2160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5" name="Arrow: Down 34">
            <a:extLst>
              <a:ext uri="{FF2B5EF4-FFF2-40B4-BE49-F238E27FC236}">
                <a16:creationId xmlns:a16="http://schemas.microsoft.com/office/drawing/2014/main" id="{189807EB-CB18-4858-9E77-5DDC9EAA57A9}"/>
              </a:ext>
            </a:extLst>
          </p:cNvPr>
          <p:cNvSpPr/>
          <p:nvPr/>
        </p:nvSpPr>
        <p:spPr>
          <a:xfrm>
            <a:off x="6372200" y="4601958"/>
            <a:ext cx="216024" cy="2160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6" name="Arrow: Down 35">
            <a:extLst>
              <a:ext uri="{FF2B5EF4-FFF2-40B4-BE49-F238E27FC236}">
                <a16:creationId xmlns:a16="http://schemas.microsoft.com/office/drawing/2014/main" id="{D6D97B60-1C81-43F6-9A4D-99C787AEEB59}"/>
              </a:ext>
            </a:extLst>
          </p:cNvPr>
          <p:cNvSpPr/>
          <p:nvPr/>
        </p:nvSpPr>
        <p:spPr>
          <a:xfrm rot="10800000">
            <a:off x="7666892" y="3800951"/>
            <a:ext cx="216024" cy="2160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7" name="Arrow: Down 36">
            <a:extLst>
              <a:ext uri="{FF2B5EF4-FFF2-40B4-BE49-F238E27FC236}">
                <a16:creationId xmlns:a16="http://schemas.microsoft.com/office/drawing/2014/main" id="{10F4822E-92B7-42D2-98E3-505FC42FA902}"/>
              </a:ext>
            </a:extLst>
          </p:cNvPr>
          <p:cNvSpPr/>
          <p:nvPr/>
        </p:nvSpPr>
        <p:spPr>
          <a:xfrm>
            <a:off x="6376661" y="4960746"/>
            <a:ext cx="216024" cy="2160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8" name="Arrow: Up 37">
            <a:extLst>
              <a:ext uri="{FF2B5EF4-FFF2-40B4-BE49-F238E27FC236}">
                <a16:creationId xmlns:a16="http://schemas.microsoft.com/office/drawing/2014/main" id="{E9D6AF12-3053-4178-910D-A298193E879C}"/>
              </a:ext>
            </a:extLst>
          </p:cNvPr>
          <p:cNvSpPr/>
          <p:nvPr/>
        </p:nvSpPr>
        <p:spPr>
          <a:xfrm>
            <a:off x="7666891" y="4932613"/>
            <a:ext cx="216024" cy="21602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 name="Footer Placeholder 1">
            <a:extLst>
              <a:ext uri="{FF2B5EF4-FFF2-40B4-BE49-F238E27FC236}">
                <a16:creationId xmlns:a16="http://schemas.microsoft.com/office/drawing/2014/main" id="{5F186BD2-1C48-486C-AD07-DB78FEC54BA6}"/>
              </a:ext>
            </a:extLst>
          </p:cNvPr>
          <p:cNvSpPr>
            <a:spLocks noGrp="1"/>
          </p:cNvSpPr>
          <p:nvPr>
            <p:ph type="ftr" sz="quarter" idx="11"/>
          </p:nvPr>
        </p:nvSpPr>
        <p:spPr/>
        <p:txBody>
          <a:bodyPr/>
          <a:lstStyle/>
          <a:p>
            <a:r>
              <a:rPr lang="is-IS"/>
              <a:t>Sesselía Dan Róbertsdóttir</a:t>
            </a:r>
          </a:p>
        </p:txBody>
      </p:sp>
    </p:spTree>
    <p:extLst>
      <p:ext uri="{BB962C8B-B14F-4D97-AF65-F5344CB8AC3E}">
        <p14:creationId xmlns:p14="http://schemas.microsoft.com/office/powerpoint/2010/main" val="3712676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2AACDE-29EB-4D7F-B5ED-416B49A1D0C2}"/>
              </a:ext>
            </a:extLst>
          </p:cNvPr>
          <p:cNvSpPr>
            <a:spLocks noGrp="1"/>
          </p:cNvSpPr>
          <p:nvPr>
            <p:ph type="ftr" sz="quarter" idx="11"/>
          </p:nvPr>
        </p:nvSpPr>
        <p:spPr/>
        <p:txBody>
          <a:bodyPr/>
          <a:lstStyle/>
          <a:p>
            <a:r>
              <a:rPr lang="is-IS"/>
              <a:t>Sesselía Dan Róbertsdóttir</a:t>
            </a:r>
            <a:endParaRPr lang="is-IS" dirty="0"/>
          </a:p>
        </p:txBody>
      </p:sp>
      <p:pic>
        <p:nvPicPr>
          <p:cNvPr id="3" name="Picture 2">
            <a:extLst>
              <a:ext uri="{FF2B5EF4-FFF2-40B4-BE49-F238E27FC236}">
                <a16:creationId xmlns:a16="http://schemas.microsoft.com/office/drawing/2014/main" id="{1B5644C1-2309-4593-90B4-CA88C83BF245}"/>
              </a:ext>
            </a:extLst>
          </p:cNvPr>
          <p:cNvPicPr>
            <a:picLocks noChangeAspect="1"/>
          </p:cNvPicPr>
          <p:nvPr/>
        </p:nvPicPr>
        <p:blipFill>
          <a:blip r:embed="rId2"/>
          <a:stretch>
            <a:fillRect/>
          </a:stretch>
        </p:blipFill>
        <p:spPr>
          <a:xfrm>
            <a:off x="1259632" y="1340768"/>
            <a:ext cx="6134100" cy="3448050"/>
          </a:xfrm>
          <a:prstGeom prst="rect">
            <a:avLst/>
          </a:prstGeom>
        </p:spPr>
      </p:pic>
      <p:sp>
        <p:nvSpPr>
          <p:cNvPr id="4" name="TextBox 3">
            <a:extLst>
              <a:ext uri="{FF2B5EF4-FFF2-40B4-BE49-F238E27FC236}">
                <a16:creationId xmlns:a16="http://schemas.microsoft.com/office/drawing/2014/main" id="{A44A8430-573E-4D4F-A365-CB84ECE930A9}"/>
              </a:ext>
            </a:extLst>
          </p:cNvPr>
          <p:cNvSpPr txBox="1"/>
          <p:nvPr/>
        </p:nvSpPr>
        <p:spPr>
          <a:xfrm>
            <a:off x="1779696" y="3933056"/>
            <a:ext cx="4040088" cy="646331"/>
          </a:xfrm>
          <a:prstGeom prst="rect">
            <a:avLst/>
          </a:prstGeom>
          <a:noFill/>
        </p:spPr>
        <p:txBody>
          <a:bodyPr wrap="square" rtlCol="0">
            <a:spAutoFit/>
          </a:bodyPr>
          <a:lstStyle/>
          <a:p>
            <a:r>
              <a:rPr lang="en-US" sz="3600" b="1" dirty="0">
                <a:solidFill>
                  <a:schemeClr val="bg1"/>
                </a:solidFill>
              </a:rPr>
              <a:t>ÁHRIF COVID-19</a:t>
            </a:r>
            <a:endParaRPr lang="is-IS" sz="3600" b="1" dirty="0">
              <a:solidFill>
                <a:schemeClr val="bg1"/>
              </a:solidFill>
            </a:endParaRPr>
          </a:p>
        </p:txBody>
      </p:sp>
    </p:spTree>
    <p:extLst>
      <p:ext uri="{BB962C8B-B14F-4D97-AF65-F5344CB8AC3E}">
        <p14:creationId xmlns:p14="http://schemas.microsoft.com/office/powerpoint/2010/main" val="1262689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CC2AFEC-2086-4653-80C8-F1D1C04265AC}"/>
              </a:ext>
            </a:extLst>
          </p:cNvPr>
          <p:cNvSpPr>
            <a:spLocks noGrp="1"/>
          </p:cNvSpPr>
          <p:nvPr>
            <p:ph type="title"/>
          </p:nvPr>
        </p:nvSpPr>
        <p:spPr>
          <a:xfrm>
            <a:off x="1476375" y="274638"/>
            <a:ext cx="7381905" cy="1143000"/>
          </a:xfrm>
        </p:spPr>
        <p:txBody>
          <a:bodyPr/>
          <a:lstStyle/>
          <a:p>
            <a:r>
              <a:rPr lang="en-US" b="1" dirty="0"/>
              <a:t>TEKJUFALL VEGNA COVID-19</a:t>
            </a:r>
          </a:p>
        </p:txBody>
      </p:sp>
      <p:sp>
        <p:nvSpPr>
          <p:cNvPr id="2" name="Footer Placeholder 1">
            <a:extLst>
              <a:ext uri="{FF2B5EF4-FFF2-40B4-BE49-F238E27FC236}">
                <a16:creationId xmlns:a16="http://schemas.microsoft.com/office/drawing/2014/main" id="{007B73F0-55B3-4991-812F-BC7F87EAD387}"/>
              </a:ext>
            </a:extLst>
          </p:cNvPr>
          <p:cNvSpPr>
            <a:spLocks noGrp="1"/>
          </p:cNvSpPr>
          <p:nvPr>
            <p:ph type="ftr" sz="quarter" idx="11"/>
          </p:nvPr>
        </p:nvSpPr>
        <p:spPr>
          <a:xfrm>
            <a:off x="3124200" y="6465256"/>
            <a:ext cx="2895600" cy="292079"/>
          </a:xfrm>
        </p:spPr>
        <p:txBody>
          <a:bodyPr anchor="ctr">
            <a:normAutofit/>
          </a:bodyPr>
          <a:lstStyle/>
          <a:p>
            <a:pPr>
              <a:spcAft>
                <a:spcPts val="600"/>
              </a:spcAft>
            </a:pPr>
            <a:r>
              <a:rPr lang="is-IS"/>
              <a:t>Sesselía Dan Róbertsdóttir</a:t>
            </a:r>
          </a:p>
        </p:txBody>
      </p:sp>
      <p:graphicFrame>
        <p:nvGraphicFramePr>
          <p:cNvPr id="3" name="Chart 2">
            <a:extLst>
              <a:ext uri="{FF2B5EF4-FFF2-40B4-BE49-F238E27FC236}">
                <a16:creationId xmlns:a16="http://schemas.microsoft.com/office/drawing/2014/main" id="{E32139D4-678B-4654-9769-56139273CD40}"/>
              </a:ext>
            </a:extLst>
          </p:cNvPr>
          <p:cNvGraphicFramePr>
            <a:graphicFrameLocks/>
          </p:cNvGraphicFramePr>
          <p:nvPr>
            <p:extLst>
              <p:ext uri="{D42A27DB-BD31-4B8C-83A1-F6EECF244321}">
                <p14:modId xmlns:p14="http://schemas.microsoft.com/office/powerpoint/2010/main" val="3685944771"/>
              </p:ext>
            </p:extLst>
          </p:nvPr>
        </p:nvGraphicFramePr>
        <p:xfrm>
          <a:off x="607331" y="1609165"/>
          <a:ext cx="8088433" cy="4757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4981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s-IS"/>
              <a:t>Sesselía Dan Róbertsdóttir</a:t>
            </a:r>
          </a:p>
        </p:txBody>
      </p:sp>
      <p:pic>
        <p:nvPicPr>
          <p:cNvPr id="3" name="Picture 2">
            <a:extLst>
              <a:ext uri="{FF2B5EF4-FFF2-40B4-BE49-F238E27FC236}">
                <a16:creationId xmlns:a16="http://schemas.microsoft.com/office/drawing/2014/main" id="{80F6A4E8-B956-4D18-A607-34752075C26B}"/>
              </a:ext>
            </a:extLst>
          </p:cNvPr>
          <p:cNvPicPr>
            <a:picLocks noChangeAspect="1"/>
          </p:cNvPicPr>
          <p:nvPr/>
        </p:nvPicPr>
        <p:blipFill>
          <a:blip r:embed="rId3"/>
          <a:stretch>
            <a:fillRect/>
          </a:stretch>
        </p:blipFill>
        <p:spPr>
          <a:xfrm>
            <a:off x="1259632" y="1340768"/>
            <a:ext cx="6134100" cy="3448050"/>
          </a:xfrm>
          <a:prstGeom prst="rect">
            <a:avLst/>
          </a:prstGeom>
        </p:spPr>
      </p:pic>
      <p:sp>
        <p:nvSpPr>
          <p:cNvPr id="7" name="TextBox 6">
            <a:extLst>
              <a:ext uri="{FF2B5EF4-FFF2-40B4-BE49-F238E27FC236}">
                <a16:creationId xmlns:a16="http://schemas.microsoft.com/office/drawing/2014/main" id="{378FBBD2-29A4-4210-8810-9CC02907AD1F}"/>
              </a:ext>
            </a:extLst>
          </p:cNvPr>
          <p:cNvSpPr txBox="1"/>
          <p:nvPr/>
        </p:nvSpPr>
        <p:spPr>
          <a:xfrm>
            <a:off x="2195736" y="3588489"/>
            <a:ext cx="6264696" cy="646331"/>
          </a:xfrm>
          <a:prstGeom prst="rect">
            <a:avLst/>
          </a:prstGeom>
          <a:noFill/>
        </p:spPr>
        <p:txBody>
          <a:bodyPr wrap="square">
            <a:spAutoFit/>
          </a:bodyPr>
          <a:lstStyle/>
          <a:p>
            <a:r>
              <a:rPr lang="en-GB" sz="3600" b="1" dirty="0">
                <a:solidFill>
                  <a:schemeClr val="bg1"/>
                </a:solidFill>
              </a:rPr>
              <a:t>NÆSTU ÁR</a:t>
            </a:r>
            <a:endParaRPr lang="is-IS" sz="3600" b="1" dirty="0">
              <a:solidFill>
                <a:schemeClr val="bg1"/>
              </a:solidFill>
            </a:endParaRPr>
          </a:p>
        </p:txBody>
      </p:sp>
    </p:spTree>
    <p:extLst>
      <p:ext uri="{BB962C8B-B14F-4D97-AF65-F5344CB8AC3E}">
        <p14:creationId xmlns:p14="http://schemas.microsoft.com/office/powerpoint/2010/main" val="1696977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DC89-BD60-40E4-9B71-59520EC5BA73}"/>
              </a:ext>
            </a:extLst>
          </p:cNvPr>
          <p:cNvSpPr>
            <a:spLocks noGrp="1"/>
          </p:cNvSpPr>
          <p:nvPr>
            <p:ph type="title"/>
          </p:nvPr>
        </p:nvSpPr>
        <p:spPr>
          <a:xfrm>
            <a:off x="1476375" y="274638"/>
            <a:ext cx="7381905" cy="1143000"/>
          </a:xfrm>
        </p:spPr>
        <p:txBody>
          <a:bodyPr vert="horz" lIns="91440" tIns="45720" rIns="91440" bIns="45720" rtlCol="0" anchor="ctr">
            <a:normAutofit/>
          </a:bodyPr>
          <a:lstStyle/>
          <a:p>
            <a:r>
              <a:rPr lang="is-IS" b="1" kern="1200" cap="all" spc="30" baseline="0" dirty="0"/>
              <a:t>Fjárhagsáætlanir 2021</a:t>
            </a:r>
          </a:p>
        </p:txBody>
      </p:sp>
      <p:sp>
        <p:nvSpPr>
          <p:cNvPr id="20" name="Footer Placeholder 6">
            <a:extLst>
              <a:ext uri="{FF2B5EF4-FFF2-40B4-BE49-F238E27FC236}">
                <a16:creationId xmlns:a16="http://schemas.microsoft.com/office/drawing/2014/main" id="{9C93690E-BAFF-4251-B9FC-462D322BB769}"/>
              </a:ext>
            </a:extLst>
          </p:cNvPr>
          <p:cNvSpPr>
            <a:spLocks noGrp="1"/>
          </p:cNvSpPr>
          <p:nvPr>
            <p:ph type="ftr" sz="quarter" idx="11"/>
          </p:nvPr>
        </p:nvSpPr>
        <p:spPr>
          <a:xfrm>
            <a:off x="3124200" y="6465256"/>
            <a:ext cx="2895600" cy="292079"/>
          </a:xfrm>
        </p:spPr>
        <p:txBody>
          <a:bodyPr anchor="ctr">
            <a:normAutofit/>
          </a:bodyPr>
          <a:lstStyle/>
          <a:p>
            <a:pPr>
              <a:spcAft>
                <a:spcPts val="600"/>
              </a:spcAft>
            </a:pPr>
            <a:r>
              <a:rPr lang="is-IS"/>
              <a:t>Sesselía Dan Róbertsdóttir</a:t>
            </a:r>
          </a:p>
        </p:txBody>
      </p:sp>
      <p:graphicFrame>
        <p:nvGraphicFramePr>
          <p:cNvPr id="19" name="Content Placeholder 18">
            <a:extLst>
              <a:ext uri="{FF2B5EF4-FFF2-40B4-BE49-F238E27FC236}">
                <a16:creationId xmlns:a16="http://schemas.microsoft.com/office/drawing/2014/main" id="{00B9CEAC-2CA0-F243-B909-118A10984B7E}"/>
              </a:ext>
            </a:extLst>
          </p:cNvPr>
          <p:cNvGraphicFramePr>
            <a:graphicFrameLocks noGrp="1"/>
          </p:cNvGraphicFramePr>
          <p:nvPr>
            <p:ph idx="1"/>
            <p:extLst>
              <p:ext uri="{D42A27DB-BD31-4B8C-83A1-F6EECF244321}">
                <p14:modId xmlns:p14="http://schemas.microsoft.com/office/powerpoint/2010/main" val="1335486081"/>
              </p:ext>
            </p:extLst>
          </p:nvPr>
        </p:nvGraphicFramePr>
        <p:xfrm>
          <a:off x="607331" y="1815366"/>
          <a:ext cx="8088434" cy="4345367"/>
        </p:xfrm>
        <a:graphic>
          <a:graphicData uri="http://schemas.openxmlformats.org/drawingml/2006/table">
            <a:tbl>
              <a:tblPr firstRow="1" bandRow="1">
                <a:tableStyleId>{5C22544A-7EE6-4342-B048-85BDC9FD1C3A}</a:tableStyleId>
              </a:tblPr>
              <a:tblGrid>
                <a:gridCol w="3287403">
                  <a:extLst>
                    <a:ext uri="{9D8B030D-6E8A-4147-A177-3AD203B41FA5}">
                      <a16:colId xmlns:a16="http://schemas.microsoft.com/office/drawing/2014/main" val="3005981191"/>
                    </a:ext>
                  </a:extLst>
                </a:gridCol>
                <a:gridCol w="2262754">
                  <a:extLst>
                    <a:ext uri="{9D8B030D-6E8A-4147-A177-3AD203B41FA5}">
                      <a16:colId xmlns:a16="http://schemas.microsoft.com/office/drawing/2014/main" val="2765969158"/>
                    </a:ext>
                  </a:extLst>
                </a:gridCol>
                <a:gridCol w="2538277">
                  <a:extLst>
                    <a:ext uri="{9D8B030D-6E8A-4147-A177-3AD203B41FA5}">
                      <a16:colId xmlns:a16="http://schemas.microsoft.com/office/drawing/2014/main" val="2779215074"/>
                    </a:ext>
                  </a:extLst>
                </a:gridCol>
              </a:tblGrid>
              <a:tr h="343837">
                <a:tc>
                  <a:txBody>
                    <a:bodyPr/>
                    <a:lstStyle/>
                    <a:p>
                      <a:pPr algn="l" fontAlgn="b">
                        <a:spcBef>
                          <a:spcPts val="0"/>
                        </a:spcBef>
                        <a:spcAft>
                          <a:spcPts val="0"/>
                        </a:spcAft>
                      </a:pPr>
                      <a:r>
                        <a:rPr lang="en-US" sz="1800" b="1" u="none" strike="noStrike">
                          <a:solidFill>
                            <a:srgbClr val="FFFFFF"/>
                          </a:solidFill>
                          <a:effectLst/>
                        </a:rPr>
                        <a:t> </a:t>
                      </a:r>
                      <a:endParaRPr lang="en-US"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GB" sz="1800" b="1" u="none" strike="noStrike" dirty="0" err="1">
                          <a:solidFill>
                            <a:srgbClr val="FFFFFF"/>
                          </a:solidFill>
                          <a:effectLst/>
                        </a:rPr>
                        <a:t>Ársreikningur</a:t>
                      </a:r>
                      <a:r>
                        <a:rPr lang="en-GB" sz="1800" b="1" u="none" strike="noStrike" dirty="0">
                          <a:solidFill>
                            <a:srgbClr val="FFFFFF"/>
                          </a:solidFill>
                          <a:effectLst/>
                        </a:rPr>
                        <a:t> 2020</a:t>
                      </a:r>
                      <a:endParaRPr lang="en-GB" sz="2700" b="0" i="0" u="none" strike="noStrike" dirty="0">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GB" sz="1800" b="1" u="none" strike="noStrike" dirty="0" err="1">
                          <a:solidFill>
                            <a:srgbClr val="FFFFFF"/>
                          </a:solidFill>
                          <a:effectLst/>
                        </a:rPr>
                        <a:t>Fjárhagsáætlun</a:t>
                      </a:r>
                      <a:r>
                        <a:rPr lang="en-GB" sz="1800" b="1" u="none" strike="noStrike" dirty="0">
                          <a:solidFill>
                            <a:srgbClr val="FFFFFF"/>
                          </a:solidFill>
                          <a:effectLst/>
                        </a:rPr>
                        <a:t> 2021</a:t>
                      </a:r>
                      <a:endParaRPr lang="en-GB" sz="2700" b="0" i="0" u="none" strike="noStrike" dirty="0">
                        <a:effectLst/>
                        <a:latin typeface="Arial" panose="020B0604020202020204" pitchFamily="34" charset="0"/>
                      </a:endParaRPr>
                    </a:p>
                  </a:txBody>
                  <a:tcPr marL="14851" marR="14851" marT="14851" marB="0" anchor="b"/>
                </a:tc>
                <a:extLst>
                  <a:ext uri="{0D108BD9-81ED-4DB2-BD59-A6C34878D82A}">
                    <a16:rowId xmlns:a16="http://schemas.microsoft.com/office/drawing/2014/main" val="701240443"/>
                  </a:ext>
                </a:extLst>
              </a:tr>
              <a:tr h="343837">
                <a:tc>
                  <a:txBody>
                    <a:bodyPr/>
                    <a:lstStyle/>
                    <a:p>
                      <a:pPr algn="l" fontAlgn="b">
                        <a:spcBef>
                          <a:spcPts val="0"/>
                        </a:spcBef>
                        <a:spcAft>
                          <a:spcPts val="0"/>
                        </a:spcAft>
                      </a:pPr>
                      <a:r>
                        <a:rPr lang="en-GB" sz="1800" b="1" u="none" strike="noStrike" dirty="0" err="1">
                          <a:solidFill>
                            <a:srgbClr val="000000"/>
                          </a:solidFill>
                          <a:effectLst/>
                        </a:rPr>
                        <a:t>Breyting</a:t>
                      </a:r>
                      <a:r>
                        <a:rPr lang="en-GB" sz="1800" b="1" u="none" strike="noStrike" dirty="0">
                          <a:solidFill>
                            <a:srgbClr val="000000"/>
                          </a:solidFill>
                          <a:effectLst/>
                        </a:rPr>
                        <a:t> milli </a:t>
                      </a:r>
                      <a:r>
                        <a:rPr lang="en-GB" sz="1800" b="1" u="none" strike="noStrike" dirty="0" err="1">
                          <a:solidFill>
                            <a:srgbClr val="000000"/>
                          </a:solidFill>
                          <a:effectLst/>
                        </a:rPr>
                        <a:t>ára</a:t>
                      </a:r>
                      <a:endParaRPr lang="en-GB" sz="2700" b="0" i="0" u="none" strike="noStrike" dirty="0">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1" u="none" strike="noStrike">
                          <a:solidFill>
                            <a:srgbClr val="000000"/>
                          </a:solidFill>
                          <a:effectLst/>
                        </a:rPr>
                        <a:t> </a:t>
                      </a:r>
                      <a:endParaRPr lang="en-US"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1" u="none" strike="noStrike">
                          <a:solidFill>
                            <a:srgbClr val="000000"/>
                          </a:solidFill>
                          <a:effectLst/>
                        </a:rPr>
                        <a:t> </a:t>
                      </a:r>
                      <a:endParaRPr lang="en-US" sz="2700" b="0" i="0" u="none" strike="noStrike">
                        <a:effectLst/>
                        <a:latin typeface="Arial" panose="020B0604020202020204" pitchFamily="34" charset="0"/>
                      </a:endParaRPr>
                    </a:p>
                  </a:txBody>
                  <a:tcPr marL="14851" marR="14851" marT="14851" marB="0" anchor="b"/>
                </a:tc>
                <a:extLst>
                  <a:ext uri="{0D108BD9-81ED-4DB2-BD59-A6C34878D82A}">
                    <a16:rowId xmlns:a16="http://schemas.microsoft.com/office/drawing/2014/main" val="155326353"/>
                  </a:ext>
                </a:extLst>
              </a:tr>
              <a:tr h="343837">
                <a:tc>
                  <a:txBody>
                    <a:bodyPr/>
                    <a:lstStyle/>
                    <a:p>
                      <a:pPr algn="l" fontAlgn="b">
                        <a:spcBef>
                          <a:spcPts val="0"/>
                        </a:spcBef>
                        <a:spcAft>
                          <a:spcPts val="0"/>
                        </a:spcAft>
                      </a:pPr>
                      <a:r>
                        <a:rPr lang="en-GB" sz="1800" b="0" u="none" strike="noStrike">
                          <a:solidFill>
                            <a:srgbClr val="000000"/>
                          </a:solidFill>
                          <a:effectLst/>
                        </a:rPr>
                        <a:t>Tekjur</a:t>
                      </a:r>
                      <a:endParaRPr lang="en-GB"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0" u="none" strike="noStrike">
                          <a:solidFill>
                            <a:srgbClr val="000000"/>
                          </a:solidFill>
                          <a:effectLst/>
                        </a:rPr>
                        <a:t>-11,8%</a:t>
                      </a:r>
                      <a:endParaRPr lang="en-US"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0" u="none" strike="noStrike">
                          <a:solidFill>
                            <a:srgbClr val="000000"/>
                          </a:solidFill>
                          <a:effectLst/>
                        </a:rPr>
                        <a:t>-6,3%</a:t>
                      </a:r>
                      <a:endParaRPr lang="en-US" sz="2700" b="0" i="0" u="none" strike="noStrike">
                        <a:effectLst/>
                        <a:latin typeface="Arial" panose="020B0604020202020204" pitchFamily="34" charset="0"/>
                      </a:endParaRPr>
                    </a:p>
                  </a:txBody>
                  <a:tcPr marL="14851" marR="14851" marT="14851" marB="0" anchor="b"/>
                </a:tc>
                <a:extLst>
                  <a:ext uri="{0D108BD9-81ED-4DB2-BD59-A6C34878D82A}">
                    <a16:rowId xmlns:a16="http://schemas.microsoft.com/office/drawing/2014/main" val="1096710704"/>
                  </a:ext>
                </a:extLst>
              </a:tr>
              <a:tr h="343837">
                <a:tc>
                  <a:txBody>
                    <a:bodyPr/>
                    <a:lstStyle/>
                    <a:p>
                      <a:pPr algn="l" fontAlgn="b">
                        <a:spcBef>
                          <a:spcPts val="0"/>
                        </a:spcBef>
                        <a:spcAft>
                          <a:spcPts val="0"/>
                        </a:spcAft>
                      </a:pPr>
                      <a:r>
                        <a:rPr lang="en-GB" sz="1800" b="0" u="none" strike="noStrike">
                          <a:solidFill>
                            <a:srgbClr val="000000"/>
                          </a:solidFill>
                          <a:effectLst/>
                        </a:rPr>
                        <a:t>Aflagjöld</a:t>
                      </a:r>
                      <a:endParaRPr lang="en-GB"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0" u="none" strike="noStrike">
                          <a:solidFill>
                            <a:srgbClr val="000000"/>
                          </a:solidFill>
                          <a:effectLst/>
                        </a:rPr>
                        <a:t>4,7%</a:t>
                      </a:r>
                      <a:endParaRPr lang="en-US"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0" u="none" strike="noStrike">
                          <a:solidFill>
                            <a:srgbClr val="000000"/>
                          </a:solidFill>
                          <a:effectLst/>
                        </a:rPr>
                        <a:t>-7,5%</a:t>
                      </a:r>
                      <a:endParaRPr lang="en-US" sz="2700" b="0" i="0" u="none" strike="noStrike">
                        <a:effectLst/>
                        <a:latin typeface="Arial" panose="020B0604020202020204" pitchFamily="34" charset="0"/>
                      </a:endParaRPr>
                    </a:p>
                  </a:txBody>
                  <a:tcPr marL="14851" marR="14851" marT="14851" marB="0" anchor="b"/>
                </a:tc>
                <a:extLst>
                  <a:ext uri="{0D108BD9-81ED-4DB2-BD59-A6C34878D82A}">
                    <a16:rowId xmlns:a16="http://schemas.microsoft.com/office/drawing/2014/main" val="1150537344"/>
                  </a:ext>
                </a:extLst>
              </a:tr>
              <a:tr h="343837">
                <a:tc>
                  <a:txBody>
                    <a:bodyPr/>
                    <a:lstStyle/>
                    <a:p>
                      <a:pPr algn="l" fontAlgn="b">
                        <a:spcBef>
                          <a:spcPts val="0"/>
                        </a:spcBef>
                        <a:spcAft>
                          <a:spcPts val="0"/>
                        </a:spcAft>
                      </a:pPr>
                      <a:r>
                        <a:rPr lang="en-GB" sz="1800" b="0" u="none" strike="noStrike">
                          <a:solidFill>
                            <a:srgbClr val="000000"/>
                          </a:solidFill>
                          <a:effectLst/>
                        </a:rPr>
                        <a:t>Tekjur af skemmtiferðaskipum</a:t>
                      </a:r>
                      <a:endParaRPr lang="en-GB"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0" u="none" strike="noStrike">
                          <a:solidFill>
                            <a:srgbClr val="000000"/>
                          </a:solidFill>
                          <a:effectLst/>
                        </a:rPr>
                        <a:t>-96,69%</a:t>
                      </a:r>
                      <a:endParaRPr lang="en-US"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0" u="none" strike="noStrike">
                          <a:solidFill>
                            <a:srgbClr val="000000"/>
                          </a:solidFill>
                          <a:effectLst/>
                        </a:rPr>
                        <a:t>63,79%</a:t>
                      </a:r>
                      <a:endParaRPr lang="en-US" sz="2700" b="0" i="0" u="none" strike="noStrike">
                        <a:effectLst/>
                        <a:latin typeface="Arial" panose="020B0604020202020204" pitchFamily="34" charset="0"/>
                      </a:endParaRPr>
                    </a:p>
                  </a:txBody>
                  <a:tcPr marL="14851" marR="14851" marT="14851" marB="0" anchor="b"/>
                </a:tc>
                <a:extLst>
                  <a:ext uri="{0D108BD9-81ED-4DB2-BD59-A6C34878D82A}">
                    <a16:rowId xmlns:a16="http://schemas.microsoft.com/office/drawing/2014/main" val="1832473195"/>
                  </a:ext>
                </a:extLst>
              </a:tr>
              <a:tr h="343837">
                <a:tc>
                  <a:txBody>
                    <a:bodyPr/>
                    <a:lstStyle/>
                    <a:p>
                      <a:pPr algn="l" fontAlgn="b">
                        <a:spcBef>
                          <a:spcPts val="0"/>
                        </a:spcBef>
                        <a:spcAft>
                          <a:spcPts val="0"/>
                        </a:spcAft>
                      </a:pPr>
                      <a:r>
                        <a:rPr lang="en-GB" sz="1800" b="0" u="none" strike="noStrike">
                          <a:solidFill>
                            <a:srgbClr val="000000"/>
                          </a:solidFill>
                          <a:effectLst/>
                        </a:rPr>
                        <a:t>Fjárfesting</a:t>
                      </a:r>
                      <a:endParaRPr lang="en-GB"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0" u="none" strike="noStrike">
                          <a:solidFill>
                            <a:srgbClr val="000000"/>
                          </a:solidFill>
                          <a:effectLst/>
                        </a:rPr>
                        <a:t>47,80%</a:t>
                      </a:r>
                      <a:endParaRPr lang="en-US"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0" u="none" strike="noStrike">
                          <a:solidFill>
                            <a:srgbClr val="000000"/>
                          </a:solidFill>
                          <a:effectLst/>
                        </a:rPr>
                        <a:t>1,10%</a:t>
                      </a:r>
                      <a:endParaRPr lang="en-US" sz="2700" b="0" i="0" u="none" strike="noStrike">
                        <a:effectLst/>
                        <a:latin typeface="Arial" panose="020B0604020202020204" pitchFamily="34" charset="0"/>
                      </a:endParaRPr>
                    </a:p>
                  </a:txBody>
                  <a:tcPr marL="14851" marR="14851" marT="14851" marB="0" anchor="b"/>
                </a:tc>
                <a:extLst>
                  <a:ext uri="{0D108BD9-81ED-4DB2-BD59-A6C34878D82A}">
                    <a16:rowId xmlns:a16="http://schemas.microsoft.com/office/drawing/2014/main" val="3770210961"/>
                  </a:ext>
                </a:extLst>
              </a:tr>
              <a:tr h="563160">
                <a:tc>
                  <a:txBody>
                    <a:bodyPr/>
                    <a:lstStyle/>
                    <a:p>
                      <a:pPr algn="l" fontAlgn="b">
                        <a:spcBef>
                          <a:spcPts val="0"/>
                        </a:spcBef>
                        <a:spcAft>
                          <a:spcPts val="0"/>
                        </a:spcAft>
                      </a:pPr>
                      <a:endParaRPr lang="en-US" sz="2700" b="0" i="0" u="none" strike="noStrike">
                        <a:effectLst/>
                        <a:latin typeface="Arial" panose="020B0604020202020204" pitchFamily="34" charset="0"/>
                      </a:endParaRPr>
                    </a:p>
                  </a:txBody>
                  <a:tcPr marL="14851" marR="14851" marT="14851" marB="0" anchor="b"/>
                </a:tc>
                <a:tc>
                  <a:txBody>
                    <a:bodyPr/>
                    <a:lstStyle/>
                    <a:p>
                      <a:pPr algn="l" fontAlgn="b">
                        <a:spcBef>
                          <a:spcPts val="0"/>
                        </a:spcBef>
                        <a:spcAft>
                          <a:spcPts val="0"/>
                        </a:spcAft>
                      </a:pPr>
                      <a:endParaRPr lang="en-US" sz="2700" b="0" i="0" u="none" strike="noStrike">
                        <a:effectLst/>
                        <a:latin typeface="Arial" panose="020B0604020202020204" pitchFamily="34" charset="0"/>
                      </a:endParaRPr>
                    </a:p>
                  </a:txBody>
                  <a:tcPr marL="14851" marR="14851" marT="14851" marB="0" anchor="b"/>
                </a:tc>
                <a:tc>
                  <a:txBody>
                    <a:bodyPr/>
                    <a:lstStyle/>
                    <a:p>
                      <a:pPr algn="l" fontAlgn="b">
                        <a:spcBef>
                          <a:spcPts val="0"/>
                        </a:spcBef>
                        <a:spcAft>
                          <a:spcPts val="0"/>
                        </a:spcAft>
                      </a:pPr>
                      <a:endParaRPr lang="en-US" sz="2700" b="0" i="0" u="none" strike="noStrike">
                        <a:effectLst/>
                        <a:latin typeface="Arial" panose="020B0604020202020204" pitchFamily="34" charset="0"/>
                      </a:endParaRPr>
                    </a:p>
                  </a:txBody>
                  <a:tcPr marL="14851" marR="14851" marT="14851" marB="0" anchor="b"/>
                </a:tc>
                <a:extLst>
                  <a:ext uri="{0D108BD9-81ED-4DB2-BD59-A6C34878D82A}">
                    <a16:rowId xmlns:a16="http://schemas.microsoft.com/office/drawing/2014/main" val="3054380755"/>
                  </a:ext>
                </a:extLst>
              </a:tr>
              <a:tr h="343837">
                <a:tc>
                  <a:txBody>
                    <a:bodyPr/>
                    <a:lstStyle/>
                    <a:p>
                      <a:pPr algn="l" fontAlgn="b">
                        <a:spcBef>
                          <a:spcPts val="0"/>
                        </a:spcBef>
                        <a:spcAft>
                          <a:spcPts val="0"/>
                        </a:spcAft>
                      </a:pPr>
                      <a:r>
                        <a:rPr lang="en-GB" sz="1800" b="1" u="none" strike="noStrike">
                          <a:solidFill>
                            <a:srgbClr val="000000"/>
                          </a:solidFill>
                          <a:effectLst/>
                        </a:rPr>
                        <a:t>Hlutfall af tekjum</a:t>
                      </a:r>
                      <a:endParaRPr lang="en-GB" sz="2700" b="0" i="0" u="none" strike="noStrike">
                        <a:effectLst/>
                        <a:latin typeface="Arial" panose="020B0604020202020204" pitchFamily="34" charset="0"/>
                      </a:endParaRPr>
                    </a:p>
                  </a:txBody>
                  <a:tcPr marL="14851" marR="14851" marT="14851" marB="0" anchor="b"/>
                </a:tc>
                <a:tc>
                  <a:txBody>
                    <a:bodyPr/>
                    <a:lstStyle/>
                    <a:p>
                      <a:pPr algn="l" fontAlgn="b">
                        <a:spcBef>
                          <a:spcPts val="0"/>
                        </a:spcBef>
                        <a:spcAft>
                          <a:spcPts val="0"/>
                        </a:spcAft>
                      </a:pPr>
                      <a:r>
                        <a:rPr lang="en-US" sz="1800" b="1" u="none" strike="noStrike">
                          <a:solidFill>
                            <a:srgbClr val="000000"/>
                          </a:solidFill>
                          <a:effectLst/>
                        </a:rPr>
                        <a:t> </a:t>
                      </a:r>
                      <a:endParaRPr lang="en-US" sz="2700" b="0" i="0" u="none" strike="noStrike">
                        <a:effectLst/>
                        <a:latin typeface="Arial" panose="020B0604020202020204" pitchFamily="34" charset="0"/>
                      </a:endParaRPr>
                    </a:p>
                  </a:txBody>
                  <a:tcPr marL="14851" marR="14851" marT="14851" marB="0" anchor="b"/>
                </a:tc>
                <a:tc>
                  <a:txBody>
                    <a:bodyPr/>
                    <a:lstStyle/>
                    <a:p>
                      <a:pPr algn="l" fontAlgn="b">
                        <a:spcBef>
                          <a:spcPts val="0"/>
                        </a:spcBef>
                        <a:spcAft>
                          <a:spcPts val="0"/>
                        </a:spcAft>
                      </a:pPr>
                      <a:r>
                        <a:rPr lang="en-US" sz="1800" b="1" u="none" strike="noStrike">
                          <a:solidFill>
                            <a:srgbClr val="000000"/>
                          </a:solidFill>
                          <a:effectLst/>
                        </a:rPr>
                        <a:t> </a:t>
                      </a:r>
                      <a:endParaRPr lang="en-US" sz="2700" b="0" i="0" u="none" strike="noStrike">
                        <a:effectLst/>
                        <a:latin typeface="Arial" panose="020B0604020202020204" pitchFamily="34" charset="0"/>
                      </a:endParaRPr>
                    </a:p>
                  </a:txBody>
                  <a:tcPr marL="14851" marR="14851" marT="14851" marB="0" anchor="b"/>
                </a:tc>
                <a:extLst>
                  <a:ext uri="{0D108BD9-81ED-4DB2-BD59-A6C34878D82A}">
                    <a16:rowId xmlns:a16="http://schemas.microsoft.com/office/drawing/2014/main" val="2842383496"/>
                  </a:ext>
                </a:extLst>
              </a:tr>
              <a:tr h="343837">
                <a:tc>
                  <a:txBody>
                    <a:bodyPr/>
                    <a:lstStyle/>
                    <a:p>
                      <a:pPr algn="l" fontAlgn="b">
                        <a:spcBef>
                          <a:spcPts val="0"/>
                        </a:spcBef>
                        <a:spcAft>
                          <a:spcPts val="0"/>
                        </a:spcAft>
                      </a:pPr>
                      <a:r>
                        <a:rPr lang="en-GB" sz="1800" b="0" u="none" strike="noStrike">
                          <a:solidFill>
                            <a:srgbClr val="000000"/>
                          </a:solidFill>
                          <a:effectLst/>
                        </a:rPr>
                        <a:t>Rekstrarafgangur</a:t>
                      </a:r>
                      <a:endParaRPr lang="en-GB"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0" u="none" strike="noStrike">
                          <a:solidFill>
                            <a:srgbClr val="000000"/>
                          </a:solidFill>
                          <a:effectLst/>
                        </a:rPr>
                        <a:t>12%</a:t>
                      </a:r>
                      <a:endParaRPr lang="en-US"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0" u="none" strike="noStrike">
                          <a:solidFill>
                            <a:srgbClr val="000000"/>
                          </a:solidFill>
                          <a:effectLst/>
                        </a:rPr>
                        <a:t>7,94%</a:t>
                      </a:r>
                      <a:endParaRPr lang="en-US" sz="2700" b="0" i="0" u="none" strike="noStrike">
                        <a:effectLst/>
                        <a:latin typeface="Arial" panose="020B0604020202020204" pitchFamily="34" charset="0"/>
                      </a:endParaRPr>
                    </a:p>
                  </a:txBody>
                  <a:tcPr marL="14851" marR="14851" marT="14851" marB="0" anchor="b"/>
                </a:tc>
                <a:extLst>
                  <a:ext uri="{0D108BD9-81ED-4DB2-BD59-A6C34878D82A}">
                    <a16:rowId xmlns:a16="http://schemas.microsoft.com/office/drawing/2014/main" val="1294427175"/>
                  </a:ext>
                </a:extLst>
              </a:tr>
              <a:tr h="343837">
                <a:tc>
                  <a:txBody>
                    <a:bodyPr/>
                    <a:lstStyle/>
                    <a:p>
                      <a:pPr algn="l" fontAlgn="b">
                        <a:spcBef>
                          <a:spcPts val="0"/>
                        </a:spcBef>
                        <a:spcAft>
                          <a:spcPts val="0"/>
                        </a:spcAft>
                      </a:pPr>
                      <a:r>
                        <a:rPr lang="en-GB" sz="1800" b="0" u="none" strike="noStrike">
                          <a:solidFill>
                            <a:srgbClr val="000000"/>
                          </a:solidFill>
                          <a:effectLst/>
                        </a:rPr>
                        <a:t>Veltufé frá rekstri</a:t>
                      </a:r>
                      <a:endParaRPr lang="en-GB"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0" u="none" strike="noStrike">
                          <a:solidFill>
                            <a:srgbClr val="000000"/>
                          </a:solidFill>
                          <a:effectLst/>
                        </a:rPr>
                        <a:t>35,10%</a:t>
                      </a:r>
                      <a:endParaRPr lang="en-US"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0" u="none" strike="noStrike">
                          <a:solidFill>
                            <a:srgbClr val="000000"/>
                          </a:solidFill>
                          <a:effectLst/>
                        </a:rPr>
                        <a:t>31,54%</a:t>
                      </a:r>
                      <a:endParaRPr lang="en-US" sz="2700" b="0" i="0" u="none" strike="noStrike">
                        <a:effectLst/>
                        <a:latin typeface="Arial" panose="020B0604020202020204" pitchFamily="34" charset="0"/>
                      </a:endParaRPr>
                    </a:p>
                  </a:txBody>
                  <a:tcPr marL="14851" marR="14851" marT="14851" marB="0" anchor="b"/>
                </a:tc>
                <a:extLst>
                  <a:ext uri="{0D108BD9-81ED-4DB2-BD59-A6C34878D82A}">
                    <a16:rowId xmlns:a16="http://schemas.microsoft.com/office/drawing/2014/main" val="3696305429"/>
                  </a:ext>
                </a:extLst>
              </a:tr>
              <a:tr h="343837">
                <a:tc>
                  <a:txBody>
                    <a:bodyPr/>
                    <a:lstStyle/>
                    <a:p>
                      <a:pPr algn="l" fontAlgn="b">
                        <a:spcBef>
                          <a:spcPts val="0"/>
                        </a:spcBef>
                        <a:spcAft>
                          <a:spcPts val="0"/>
                        </a:spcAft>
                      </a:pPr>
                      <a:r>
                        <a:rPr lang="en-GB" sz="1800" b="0" u="none" strike="noStrike">
                          <a:solidFill>
                            <a:srgbClr val="000000"/>
                          </a:solidFill>
                          <a:effectLst/>
                        </a:rPr>
                        <a:t>Fjárfesting </a:t>
                      </a:r>
                      <a:endParaRPr lang="en-GB"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0" u="none" strike="noStrike">
                          <a:solidFill>
                            <a:srgbClr val="000000"/>
                          </a:solidFill>
                          <a:effectLst/>
                        </a:rPr>
                        <a:t>-27,8%</a:t>
                      </a:r>
                      <a:endParaRPr lang="en-US"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0" u="none" strike="noStrike">
                          <a:solidFill>
                            <a:srgbClr val="000000"/>
                          </a:solidFill>
                          <a:effectLst/>
                        </a:rPr>
                        <a:t>-39,7%</a:t>
                      </a:r>
                      <a:endParaRPr lang="en-US" sz="2700" b="0" i="0" u="none" strike="noStrike">
                        <a:effectLst/>
                        <a:latin typeface="Arial" panose="020B0604020202020204" pitchFamily="34" charset="0"/>
                      </a:endParaRPr>
                    </a:p>
                  </a:txBody>
                  <a:tcPr marL="14851" marR="14851" marT="14851" marB="0" anchor="b"/>
                </a:tc>
                <a:extLst>
                  <a:ext uri="{0D108BD9-81ED-4DB2-BD59-A6C34878D82A}">
                    <a16:rowId xmlns:a16="http://schemas.microsoft.com/office/drawing/2014/main" val="944235839"/>
                  </a:ext>
                </a:extLst>
              </a:tr>
              <a:tr h="343837">
                <a:tc>
                  <a:txBody>
                    <a:bodyPr/>
                    <a:lstStyle/>
                    <a:p>
                      <a:pPr algn="l" fontAlgn="b">
                        <a:spcBef>
                          <a:spcPts val="0"/>
                        </a:spcBef>
                        <a:spcAft>
                          <a:spcPts val="0"/>
                        </a:spcAft>
                      </a:pPr>
                      <a:r>
                        <a:rPr lang="en-GB" sz="1800" b="0" u="none" strike="noStrike">
                          <a:solidFill>
                            <a:srgbClr val="000000"/>
                          </a:solidFill>
                          <a:effectLst/>
                        </a:rPr>
                        <a:t>Skuldir og skuldbindingar</a:t>
                      </a:r>
                      <a:endParaRPr lang="en-GB"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0" u="none" strike="noStrike">
                          <a:solidFill>
                            <a:srgbClr val="000000"/>
                          </a:solidFill>
                          <a:effectLst/>
                        </a:rPr>
                        <a:t>88,9%</a:t>
                      </a:r>
                      <a:endParaRPr lang="en-US" sz="2700" b="0" i="0" u="none" strike="noStrike">
                        <a:effectLst/>
                        <a:latin typeface="Arial" panose="020B0604020202020204" pitchFamily="34" charset="0"/>
                      </a:endParaRPr>
                    </a:p>
                  </a:txBody>
                  <a:tcPr marL="14851" marR="14851" marT="14851" marB="0" anchor="b"/>
                </a:tc>
                <a:tc>
                  <a:txBody>
                    <a:bodyPr/>
                    <a:lstStyle/>
                    <a:p>
                      <a:pPr algn="r" fontAlgn="b">
                        <a:spcBef>
                          <a:spcPts val="0"/>
                        </a:spcBef>
                        <a:spcAft>
                          <a:spcPts val="0"/>
                        </a:spcAft>
                      </a:pPr>
                      <a:r>
                        <a:rPr lang="en-US" sz="1800" b="0" u="none" strike="noStrike" dirty="0">
                          <a:solidFill>
                            <a:srgbClr val="000000"/>
                          </a:solidFill>
                          <a:effectLst/>
                        </a:rPr>
                        <a:t>140,1%</a:t>
                      </a:r>
                      <a:endParaRPr lang="en-US" sz="2700" b="0" i="0" u="none" strike="noStrike" dirty="0">
                        <a:effectLst/>
                        <a:latin typeface="Arial" panose="020B0604020202020204" pitchFamily="34" charset="0"/>
                      </a:endParaRPr>
                    </a:p>
                  </a:txBody>
                  <a:tcPr marL="14851" marR="14851" marT="14851" marB="0" anchor="b"/>
                </a:tc>
                <a:extLst>
                  <a:ext uri="{0D108BD9-81ED-4DB2-BD59-A6C34878D82A}">
                    <a16:rowId xmlns:a16="http://schemas.microsoft.com/office/drawing/2014/main" val="2885155700"/>
                  </a:ext>
                </a:extLst>
              </a:tr>
            </a:tbl>
          </a:graphicData>
        </a:graphic>
      </p:graphicFrame>
    </p:spTree>
    <p:extLst>
      <p:ext uri="{BB962C8B-B14F-4D97-AF65-F5344CB8AC3E}">
        <p14:creationId xmlns:p14="http://schemas.microsoft.com/office/powerpoint/2010/main" val="2095832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274638"/>
            <a:ext cx="7381905" cy="1143000"/>
          </a:xfrm>
        </p:spPr>
        <p:txBody>
          <a:bodyPr anchor="ctr">
            <a:normAutofit/>
          </a:bodyPr>
          <a:lstStyle/>
          <a:p>
            <a:r>
              <a:rPr lang="is-IS" b="1"/>
              <a:t>fyrirhugaðar framkvæmdir </a:t>
            </a:r>
            <a:br>
              <a:rPr lang="is-IS" dirty="0"/>
            </a:br>
            <a:endParaRPr lang="is-IS" dirty="0"/>
          </a:p>
        </p:txBody>
      </p:sp>
      <p:sp>
        <p:nvSpPr>
          <p:cNvPr id="4" name="Footer Placeholder 3"/>
          <p:cNvSpPr>
            <a:spLocks noGrp="1"/>
          </p:cNvSpPr>
          <p:nvPr>
            <p:ph type="ftr" sz="quarter" idx="11"/>
          </p:nvPr>
        </p:nvSpPr>
        <p:spPr>
          <a:xfrm>
            <a:off x="3124200" y="6465256"/>
            <a:ext cx="2895600" cy="292079"/>
          </a:xfrm>
        </p:spPr>
        <p:txBody>
          <a:bodyPr anchor="ctr">
            <a:normAutofit/>
          </a:bodyPr>
          <a:lstStyle/>
          <a:p>
            <a:pPr>
              <a:spcAft>
                <a:spcPts val="600"/>
              </a:spcAft>
            </a:pPr>
            <a:r>
              <a:rPr lang="is-IS"/>
              <a:t>Sesselía Dan Róbertsdóttir</a:t>
            </a:r>
          </a:p>
        </p:txBody>
      </p:sp>
      <p:graphicFrame>
        <p:nvGraphicFramePr>
          <p:cNvPr id="16" name="Content Placeholder 15">
            <a:extLst>
              <a:ext uri="{FF2B5EF4-FFF2-40B4-BE49-F238E27FC236}">
                <a16:creationId xmlns:a16="http://schemas.microsoft.com/office/drawing/2014/main" id="{C556B178-F13C-E448-8B18-E51EF179D64D}"/>
              </a:ext>
            </a:extLst>
          </p:cNvPr>
          <p:cNvGraphicFramePr>
            <a:graphicFrameLocks noGrp="1"/>
          </p:cNvGraphicFramePr>
          <p:nvPr>
            <p:ph idx="1"/>
            <p:extLst>
              <p:ext uri="{D42A27DB-BD31-4B8C-83A1-F6EECF244321}">
                <p14:modId xmlns:p14="http://schemas.microsoft.com/office/powerpoint/2010/main" val="4158592218"/>
              </p:ext>
            </p:extLst>
          </p:nvPr>
        </p:nvGraphicFramePr>
        <p:xfrm>
          <a:off x="607331" y="2298061"/>
          <a:ext cx="8088433" cy="3379968"/>
        </p:xfrm>
        <a:graphic>
          <a:graphicData uri="http://schemas.openxmlformats.org/drawingml/2006/table">
            <a:tbl>
              <a:tblPr firstRow="1" bandRow="1">
                <a:tableStyleId>{5C22544A-7EE6-4342-B048-85BDC9FD1C3A}</a:tableStyleId>
              </a:tblPr>
              <a:tblGrid>
                <a:gridCol w="3486953">
                  <a:extLst>
                    <a:ext uri="{9D8B030D-6E8A-4147-A177-3AD203B41FA5}">
                      <a16:colId xmlns:a16="http://schemas.microsoft.com/office/drawing/2014/main" val="789917849"/>
                    </a:ext>
                  </a:extLst>
                </a:gridCol>
                <a:gridCol w="1150370">
                  <a:extLst>
                    <a:ext uri="{9D8B030D-6E8A-4147-A177-3AD203B41FA5}">
                      <a16:colId xmlns:a16="http://schemas.microsoft.com/office/drawing/2014/main" val="1107012441"/>
                    </a:ext>
                  </a:extLst>
                </a:gridCol>
                <a:gridCol w="1150370">
                  <a:extLst>
                    <a:ext uri="{9D8B030D-6E8A-4147-A177-3AD203B41FA5}">
                      <a16:colId xmlns:a16="http://schemas.microsoft.com/office/drawing/2014/main" val="2721487086"/>
                    </a:ext>
                  </a:extLst>
                </a:gridCol>
                <a:gridCol w="1150370">
                  <a:extLst>
                    <a:ext uri="{9D8B030D-6E8A-4147-A177-3AD203B41FA5}">
                      <a16:colId xmlns:a16="http://schemas.microsoft.com/office/drawing/2014/main" val="2225682644"/>
                    </a:ext>
                  </a:extLst>
                </a:gridCol>
                <a:gridCol w="1150370">
                  <a:extLst>
                    <a:ext uri="{9D8B030D-6E8A-4147-A177-3AD203B41FA5}">
                      <a16:colId xmlns:a16="http://schemas.microsoft.com/office/drawing/2014/main" val="1603015889"/>
                    </a:ext>
                  </a:extLst>
                </a:gridCol>
              </a:tblGrid>
              <a:tr h="523672">
                <a:tc>
                  <a:txBody>
                    <a:bodyPr/>
                    <a:lstStyle/>
                    <a:p>
                      <a:pPr algn="l" fontAlgn="b"/>
                      <a:r>
                        <a:rPr lang="en-GB" sz="2800" u="none" strike="noStrike">
                          <a:effectLst/>
                        </a:rPr>
                        <a:t>m.kr. </a:t>
                      </a:r>
                      <a:endParaRPr lang="en-GB" sz="2800" b="1" i="0" u="none" strike="noStrike">
                        <a:solidFill>
                          <a:srgbClr val="FFFFFF"/>
                        </a:solidFill>
                        <a:effectLst/>
                        <a:latin typeface="Calibri" panose="020F0502020204030204" pitchFamily="34" charset="0"/>
                      </a:endParaRPr>
                    </a:p>
                  </a:txBody>
                  <a:tcPr marL="21801" marR="21801" marT="21801" marB="0" anchor="b"/>
                </a:tc>
                <a:tc>
                  <a:txBody>
                    <a:bodyPr/>
                    <a:lstStyle/>
                    <a:p>
                      <a:pPr algn="l" fontAlgn="b"/>
                      <a:r>
                        <a:rPr lang="en-IS" sz="2800" u="none" strike="noStrike">
                          <a:effectLst/>
                        </a:rPr>
                        <a:t>2021</a:t>
                      </a:r>
                      <a:endParaRPr lang="en-IS" sz="2800" b="1" i="0" u="none" strike="noStrike">
                        <a:solidFill>
                          <a:srgbClr val="FFFFFF"/>
                        </a:solidFill>
                        <a:effectLst/>
                        <a:latin typeface="Calibri" panose="020F0502020204030204" pitchFamily="34" charset="0"/>
                      </a:endParaRPr>
                    </a:p>
                  </a:txBody>
                  <a:tcPr marL="21801" marR="21801" marT="21801" marB="0" anchor="b"/>
                </a:tc>
                <a:tc>
                  <a:txBody>
                    <a:bodyPr/>
                    <a:lstStyle/>
                    <a:p>
                      <a:pPr algn="l" fontAlgn="b"/>
                      <a:r>
                        <a:rPr lang="en-IS" sz="2800" u="none" strike="noStrike">
                          <a:effectLst/>
                        </a:rPr>
                        <a:t>2022</a:t>
                      </a:r>
                      <a:endParaRPr lang="en-IS" sz="2800" b="1" i="0" u="none" strike="noStrike">
                        <a:solidFill>
                          <a:srgbClr val="FFFFFF"/>
                        </a:solidFill>
                        <a:effectLst/>
                        <a:latin typeface="Calibri" panose="020F0502020204030204" pitchFamily="34" charset="0"/>
                      </a:endParaRPr>
                    </a:p>
                  </a:txBody>
                  <a:tcPr marL="21801" marR="21801" marT="21801" marB="0" anchor="b"/>
                </a:tc>
                <a:tc>
                  <a:txBody>
                    <a:bodyPr/>
                    <a:lstStyle/>
                    <a:p>
                      <a:pPr algn="l" fontAlgn="b"/>
                      <a:r>
                        <a:rPr lang="en-IS" sz="2800" u="none" strike="noStrike">
                          <a:effectLst/>
                        </a:rPr>
                        <a:t>2023</a:t>
                      </a:r>
                      <a:endParaRPr lang="en-IS" sz="2800" b="1" i="0" u="none" strike="noStrike">
                        <a:solidFill>
                          <a:srgbClr val="FFFFFF"/>
                        </a:solidFill>
                        <a:effectLst/>
                        <a:latin typeface="Calibri" panose="020F0502020204030204" pitchFamily="34" charset="0"/>
                      </a:endParaRPr>
                    </a:p>
                  </a:txBody>
                  <a:tcPr marL="21801" marR="21801" marT="21801" marB="0" anchor="b"/>
                </a:tc>
                <a:tc>
                  <a:txBody>
                    <a:bodyPr/>
                    <a:lstStyle/>
                    <a:p>
                      <a:pPr algn="l" fontAlgn="b"/>
                      <a:r>
                        <a:rPr lang="en-IS" sz="2800" u="none" strike="noStrike">
                          <a:effectLst/>
                        </a:rPr>
                        <a:t>2024</a:t>
                      </a:r>
                      <a:endParaRPr lang="en-IS" sz="2800" b="1" i="0" u="none" strike="noStrike">
                        <a:solidFill>
                          <a:srgbClr val="FFFFFF"/>
                        </a:solidFill>
                        <a:effectLst/>
                        <a:latin typeface="Calibri" panose="020F0502020204030204" pitchFamily="34" charset="0"/>
                      </a:endParaRPr>
                    </a:p>
                  </a:txBody>
                  <a:tcPr marL="21801" marR="21801" marT="21801" marB="0" anchor="b"/>
                </a:tc>
                <a:extLst>
                  <a:ext uri="{0D108BD9-81ED-4DB2-BD59-A6C34878D82A}">
                    <a16:rowId xmlns:a16="http://schemas.microsoft.com/office/drawing/2014/main" val="1890392610"/>
                  </a:ext>
                </a:extLst>
              </a:tr>
              <a:tr h="952099">
                <a:tc>
                  <a:txBody>
                    <a:bodyPr/>
                    <a:lstStyle/>
                    <a:p>
                      <a:pPr algn="l" fontAlgn="b"/>
                      <a:r>
                        <a:rPr lang="en-GB" sz="2800" u="none" strike="noStrike">
                          <a:effectLst/>
                        </a:rPr>
                        <a:t>Fyrirhugaðar framkvæmdir alls</a:t>
                      </a:r>
                      <a:endParaRPr lang="en-GB" sz="2800" b="0" i="0" u="none" strike="noStrike">
                        <a:solidFill>
                          <a:srgbClr val="000000"/>
                        </a:solidFill>
                        <a:effectLst/>
                        <a:latin typeface="Calibri" panose="020F0502020204030204" pitchFamily="34" charset="0"/>
                      </a:endParaRPr>
                    </a:p>
                  </a:txBody>
                  <a:tcPr marL="21801" marR="21801" marT="21801" marB="0" anchor="b"/>
                </a:tc>
                <a:tc>
                  <a:txBody>
                    <a:bodyPr/>
                    <a:lstStyle/>
                    <a:p>
                      <a:pPr algn="r" fontAlgn="b"/>
                      <a:r>
                        <a:rPr lang="en-IS" sz="2800" u="none" strike="noStrike">
                          <a:effectLst/>
                        </a:rPr>
                        <a:t>4.531</a:t>
                      </a:r>
                      <a:endParaRPr lang="en-IS" sz="2800" b="0" i="0" u="none" strike="noStrike">
                        <a:solidFill>
                          <a:srgbClr val="000000"/>
                        </a:solidFill>
                        <a:effectLst/>
                        <a:latin typeface="Calibri" panose="020F0502020204030204" pitchFamily="34" charset="0"/>
                      </a:endParaRPr>
                    </a:p>
                  </a:txBody>
                  <a:tcPr marL="21801" marR="21801" marT="21801" marB="0" anchor="b"/>
                </a:tc>
                <a:tc>
                  <a:txBody>
                    <a:bodyPr/>
                    <a:lstStyle/>
                    <a:p>
                      <a:pPr algn="r" fontAlgn="b"/>
                      <a:r>
                        <a:rPr lang="en-IS" sz="2800" u="none" strike="noStrike">
                          <a:effectLst/>
                        </a:rPr>
                        <a:t>3.633</a:t>
                      </a:r>
                      <a:endParaRPr lang="en-IS" sz="2800" b="0" i="0" u="none" strike="noStrike">
                        <a:solidFill>
                          <a:srgbClr val="000000"/>
                        </a:solidFill>
                        <a:effectLst/>
                        <a:latin typeface="Calibri" panose="020F0502020204030204" pitchFamily="34" charset="0"/>
                      </a:endParaRPr>
                    </a:p>
                  </a:txBody>
                  <a:tcPr marL="21801" marR="21801" marT="21801" marB="0" anchor="b"/>
                </a:tc>
                <a:tc>
                  <a:txBody>
                    <a:bodyPr/>
                    <a:lstStyle/>
                    <a:p>
                      <a:pPr algn="r" fontAlgn="b"/>
                      <a:r>
                        <a:rPr lang="en-IS" sz="2800" u="none" strike="noStrike">
                          <a:effectLst/>
                        </a:rPr>
                        <a:t>5.249</a:t>
                      </a:r>
                      <a:endParaRPr lang="en-IS" sz="2800" b="0" i="0" u="none" strike="noStrike">
                        <a:solidFill>
                          <a:srgbClr val="000000"/>
                        </a:solidFill>
                        <a:effectLst/>
                        <a:latin typeface="Calibri" panose="020F0502020204030204" pitchFamily="34" charset="0"/>
                      </a:endParaRPr>
                    </a:p>
                  </a:txBody>
                  <a:tcPr marL="21801" marR="21801" marT="21801" marB="0" anchor="b"/>
                </a:tc>
                <a:tc>
                  <a:txBody>
                    <a:bodyPr/>
                    <a:lstStyle/>
                    <a:p>
                      <a:pPr algn="r" fontAlgn="b"/>
                      <a:r>
                        <a:rPr lang="en-IS" sz="2800" u="none" strike="noStrike">
                          <a:effectLst/>
                        </a:rPr>
                        <a:t>4.218</a:t>
                      </a:r>
                      <a:endParaRPr lang="en-IS" sz="2800" b="0" i="0" u="none" strike="noStrike">
                        <a:solidFill>
                          <a:srgbClr val="000000"/>
                        </a:solidFill>
                        <a:effectLst/>
                        <a:latin typeface="Calibri" panose="020F0502020204030204" pitchFamily="34" charset="0"/>
                      </a:endParaRPr>
                    </a:p>
                  </a:txBody>
                  <a:tcPr marL="21801" marR="21801" marT="21801" marB="0" anchor="b"/>
                </a:tc>
                <a:extLst>
                  <a:ext uri="{0D108BD9-81ED-4DB2-BD59-A6C34878D82A}">
                    <a16:rowId xmlns:a16="http://schemas.microsoft.com/office/drawing/2014/main" val="2434812822"/>
                  </a:ext>
                </a:extLst>
              </a:tr>
              <a:tr h="1380525">
                <a:tc>
                  <a:txBody>
                    <a:bodyPr/>
                    <a:lstStyle/>
                    <a:p>
                      <a:pPr algn="l" fontAlgn="b"/>
                      <a:r>
                        <a:rPr lang="en-GB" sz="2800" u="none" strike="noStrike">
                          <a:effectLst/>
                        </a:rPr>
                        <a:t>Áætlaðar endurgreiðslur ríkis/Hafnabótasjóðs</a:t>
                      </a:r>
                      <a:endParaRPr lang="en-GB" sz="2800" b="0" i="0" u="none" strike="noStrike">
                        <a:solidFill>
                          <a:srgbClr val="000000"/>
                        </a:solidFill>
                        <a:effectLst/>
                        <a:latin typeface="Calibri" panose="020F0502020204030204" pitchFamily="34" charset="0"/>
                      </a:endParaRPr>
                    </a:p>
                  </a:txBody>
                  <a:tcPr marL="21801" marR="21801" marT="21801" marB="0" anchor="b"/>
                </a:tc>
                <a:tc>
                  <a:txBody>
                    <a:bodyPr/>
                    <a:lstStyle/>
                    <a:p>
                      <a:pPr algn="r" fontAlgn="b"/>
                      <a:r>
                        <a:rPr lang="en-IS" sz="2800" u="none" strike="noStrike">
                          <a:effectLst/>
                        </a:rPr>
                        <a:t>1.410</a:t>
                      </a:r>
                      <a:endParaRPr lang="en-IS" sz="2800" b="0" i="0" u="none" strike="noStrike">
                        <a:solidFill>
                          <a:srgbClr val="000000"/>
                        </a:solidFill>
                        <a:effectLst/>
                        <a:latin typeface="Calibri" panose="020F0502020204030204" pitchFamily="34" charset="0"/>
                      </a:endParaRPr>
                    </a:p>
                  </a:txBody>
                  <a:tcPr marL="21801" marR="21801" marT="21801" marB="0" anchor="b"/>
                </a:tc>
                <a:tc>
                  <a:txBody>
                    <a:bodyPr/>
                    <a:lstStyle/>
                    <a:p>
                      <a:pPr algn="r" fontAlgn="b"/>
                      <a:r>
                        <a:rPr lang="en-IS" sz="2800" u="none" strike="noStrike" dirty="0">
                          <a:effectLst/>
                        </a:rPr>
                        <a:t>1.046</a:t>
                      </a:r>
                      <a:endParaRPr lang="en-IS" sz="2800" b="0" i="0" u="none" strike="noStrike" dirty="0">
                        <a:solidFill>
                          <a:srgbClr val="000000"/>
                        </a:solidFill>
                        <a:effectLst/>
                        <a:latin typeface="Calibri" panose="020F0502020204030204" pitchFamily="34" charset="0"/>
                      </a:endParaRPr>
                    </a:p>
                  </a:txBody>
                  <a:tcPr marL="21801" marR="21801" marT="21801" marB="0" anchor="b"/>
                </a:tc>
                <a:tc>
                  <a:txBody>
                    <a:bodyPr/>
                    <a:lstStyle/>
                    <a:p>
                      <a:pPr algn="r" fontAlgn="b"/>
                      <a:r>
                        <a:rPr lang="en-IS" sz="2800" u="none" strike="noStrike">
                          <a:effectLst/>
                        </a:rPr>
                        <a:t>1.006</a:t>
                      </a:r>
                      <a:endParaRPr lang="en-IS" sz="2800" b="0" i="0" u="none" strike="noStrike">
                        <a:solidFill>
                          <a:srgbClr val="000000"/>
                        </a:solidFill>
                        <a:effectLst/>
                        <a:latin typeface="Calibri" panose="020F0502020204030204" pitchFamily="34" charset="0"/>
                      </a:endParaRPr>
                    </a:p>
                  </a:txBody>
                  <a:tcPr marL="21801" marR="21801" marT="21801" marB="0" anchor="b"/>
                </a:tc>
                <a:tc>
                  <a:txBody>
                    <a:bodyPr/>
                    <a:lstStyle/>
                    <a:p>
                      <a:pPr algn="r" fontAlgn="b"/>
                      <a:r>
                        <a:rPr lang="en-IS" sz="2800" u="none" strike="noStrike">
                          <a:effectLst/>
                        </a:rPr>
                        <a:t>306</a:t>
                      </a:r>
                      <a:endParaRPr lang="en-IS" sz="2800" b="0" i="0" u="none" strike="noStrike">
                        <a:solidFill>
                          <a:srgbClr val="000000"/>
                        </a:solidFill>
                        <a:effectLst/>
                        <a:latin typeface="Calibri" panose="020F0502020204030204" pitchFamily="34" charset="0"/>
                      </a:endParaRPr>
                    </a:p>
                  </a:txBody>
                  <a:tcPr marL="21801" marR="21801" marT="21801" marB="0" anchor="b"/>
                </a:tc>
                <a:extLst>
                  <a:ext uri="{0D108BD9-81ED-4DB2-BD59-A6C34878D82A}">
                    <a16:rowId xmlns:a16="http://schemas.microsoft.com/office/drawing/2014/main" val="3986846804"/>
                  </a:ext>
                </a:extLst>
              </a:tr>
              <a:tr h="523672">
                <a:tc>
                  <a:txBody>
                    <a:bodyPr/>
                    <a:lstStyle/>
                    <a:p>
                      <a:pPr algn="l" fontAlgn="b"/>
                      <a:r>
                        <a:rPr lang="en-GB" sz="2800" u="none" strike="noStrike">
                          <a:effectLst/>
                        </a:rPr>
                        <a:t>Nettó</a:t>
                      </a:r>
                      <a:endParaRPr lang="en-GB" sz="2800" b="0" i="0" u="none" strike="noStrike">
                        <a:solidFill>
                          <a:srgbClr val="000000"/>
                        </a:solidFill>
                        <a:effectLst/>
                        <a:latin typeface="Calibri" panose="020F0502020204030204" pitchFamily="34" charset="0"/>
                      </a:endParaRPr>
                    </a:p>
                  </a:txBody>
                  <a:tcPr marL="21801" marR="21801" marT="21801" marB="0" anchor="b"/>
                </a:tc>
                <a:tc>
                  <a:txBody>
                    <a:bodyPr/>
                    <a:lstStyle/>
                    <a:p>
                      <a:pPr algn="r" fontAlgn="b"/>
                      <a:r>
                        <a:rPr lang="en-IS" sz="2800" u="none" strike="noStrike">
                          <a:effectLst/>
                        </a:rPr>
                        <a:t>3.122</a:t>
                      </a:r>
                      <a:endParaRPr lang="en-IS" sz="2800" b="0" i="0" u="none" strike="noStrike">
                        <a:solidFill>
                          <a:srgbClr val="000000"/>
                        </a:solidFill>
                        <a:effectLst/>
                        <a:latin typeface="Calibri" panose="020F0502020204030204" pitchFamily="34" charset="0"/>
                      </a:endParaRPr>
                    </a:p>
                  </a:txBody>
                  <a:tcPr marL="21801" marR="21801" marT="21801" marB="0" anchor="b"/>
                </a:tc>
                <a:tc>
                  <a:txBody>
                    <a:bodyPr/>
                    <a:lstStyle/>
                    <a:p>
                      <a:pPr algn="r" fontAlgn="b"/>
                      <a:r>
                        <a:rPr lang="en-IS" sz="2800" u="none" strike="noStrike">
                          <a:effectLst/>
                        </a:rPr>
                        <a:t>2.587</a:t>
                      </a:r>
                      <a:endParaRPr lang="en-IS" sz="2800" b="0" i="0" u="none" strike="noStrike">
                        <a:solidFill>
                          <a:srgbClr val="000000"/>
                        </a:solidFill>
                        <a:effectLst/>
                        <a:latin typeface="Calibri" panose="020F0502020204030204" pitchFamily="34" charset="0"/>
                      </a:endParaRPr>
                    </a:p>
                  </a:txBody>
                  <a:tcPr marL="21801" marR="21801" marT="21801" marB="0" anchor="b"/>
                </a:tc>
                <a:tc>
                  <a:txBody>
                    <a:bodyPr/>
                    <a:lstStyle/>
                    <a:p>
                      <a:pPr algn="r" fontAlgn="b"/>
                      <a:r>
                        <a:rPr lang="en-IS" sz="2800" u="none" strike="noStrike">
                          <a:effectLst/>
                        </a:rPr>
                        <a:t>4.243</a:t>
                      </a:r>
                      <a:endParaRPr lang="en-IS" sz="2800" b="0" i="0" u="none" strike="noStrike">
                        <a:solidFill>
                          <a:srgbClr val="000000"/>
                        </a:solidFill>
                        <a:effectLst/>
                        <a:latin typeface="Calibri" panose="020F0502020204030204" pitchFamily="34" charset="0"/>
                      </a:endParaRPr>
                    </a:p>
                  </a:txBody>
                  <a:tcPr marL="21801" marR="21801" marT="21801" marB="0" anchor="b"/>
                </a:tc>
                <a:tc>
                  <a:txBody>
                    <a:bodyPr/>
                    <a:lstStyle/>
                    <a:p>
                      <a:pPr algn="r" fontAlgn="b"/>
                      <a:r>
                        <a:rPr lang="en-IS" sz="2800" u="none" strike="noStrike" dirty="0">
                          <a:effectLst/>
                        </a:rPr>
                        <a:t>3.912</a:t>
                      </a:r>
                      <a:endParaRPr lang="en-IS" sz="2800" b="0" i="0" u="none" strike="noStrike" dirty="0">
                        <a:solidFill>
                          <a:srgbClr val="000000"/>
                        </a:solidFill>
                        <a:effectLst/>
                        <a:latin typeface="Calibri" panose="020F0502020204030204" pitchFamily="34" charset="0"/>
                      </a:endParaRPr>
                    </a:p>
                  </a:txBody>
                  <a:tcPr marL="21801" marR="21801" marT="21801" marB="0" anchor="b"/>
                </a:tc>
                <a:extLst>
                  <a:ext uri="{0D108BD9-81ED-4DB2-BD59-A6C34878D82A}">
                    <a16:rowId xmlns:a16="http://schemas.microsoft.com/office/drawing/2014/main" val="2636793718"/>
                  </a:ext>
                </a:extLst>
              </a:tr>
            </a:tbl>
          </a:graphicData>
        </a:graphic>
      </p:graphicFrame>
    </p:spTree>
    <p:extLst>
      <p:ext uri="{BB962C8B-B14F-4D97-AF65-F5344CB8AC3E}">
        <p14:creationId xmlns:p14="http://schemas.microsoft.com/office/powerpoint/2010/main" val="2789793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s-IS"/>
              <a:t>Sesselía Dan Róbertsdóttir</a:t>
            </a:r>
            <a:endParaRPr lang="is-IS" dirty="0"/>
          </a:p>
        </p:txBody>
      </p:sp>
      <p:pic>
        <p:nvPicPr>
          <p:cNvPr id="6" name="Picture 5">
            <a:extLst>
              <a:ext uri="{FF2B5EF4-FFF2-40B4-BE49-F238E27FC236}">
                <a16:creationId xmlns:a16="http://schemas.microsoft.com/office/drawing/2014/main" id="{C669A2D6-0776-4238-931F-A3B23E7FB4A2}"/>
              </a:ext>
            </a:extLst>
          </p:cNvPr>
          <p:cNvPicPr>
            <a:picLocks noChangeAspect="1"/>
          </p:cNvPicPr>
          <p:nvPr/>
        </p:nvPicPr>
        <p:blipFill>
          <a:blip r:embed="rId3"/>
          <a:stretch>
            <a:fillRect/>
          </a:stretch>
        </p:blipFill>
        <p:spPr>
          <a:xfrm>
            <a:off x="1547664" y="908720"/>
            <a:ext cx="6292850" cy="4089400"/>
          </a:xfrm>
          <a:prstGeom prst="rect">
            <a:avLst/>
          </a:prstGeom>
        </p:spPr>
      </p:pic>
    </p:spTree>
    <p:extLst>
      <p:ext uri="{BB962C8B-B14F-4D97-AF65-F5344CB8AC3E}">
        <p14:creationId xmlns:p14="http://schemas.microsoft.com/office/powerpoint/2010/main" val="1396712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s-IS"/>
              <a:t>Sesselía Dan Róbertsdóttir</a:t>
            </a:r>
          </a:p>
        </p:txBody>
      </p:sp>
      <p:pic>
        <p:nvPicPr>
          <p:cNvPr id="3" name="Picture 2">
            <a:extLst>
              <a:ext uri="{FF2B5EF4-FFF2-40B4-BE49-F238E27FC236}">
                <a16:creationId xmlns:a16="http://schemas.microsoft.com/office/drawing/2014/main" id="{80F6A4E8-B956-4D18-A607-34752075C26B}"/>
              </a:ext>
            </a:extLst>
          </p:cNvPr>
          <p:cNvPicPr>
            <a:picLocks noChangeAspect="1"/>
          </p:cNvPicPr>
          <p:nvPr/>
        </p:nvPicPr>
        <p:blipFill>
          <a:blip r:embed="rId3"/>
          <a:stretch>
            <a:fillRect/>
          </a:stretch>
        </p:blipFill>
        <p:spPr>
          <a:xfrm>
            <a:off x="1259632" y="1412776"/>
            <a:ext cx="6134100" cy="3448050"/>
          </a:xfrm>
          <a:prstGeom prst="rect">
            <a:avLst/>
          </a:prstGeom>
        </p:spPr>
      </p:pic>
      <p:sp>
        <p:nvSpPr>
          <p:cNvPr id="7" name="TextBox 6">
            <a:extLst>
              <a:ext uri="{FF2B5EF4-FFF2-40B4-BE49-F238E27FC236}">
                <a16:creationId xmlns:a16="http://schemas.microsoft.com/office/drawing/2014/main" id="{378FBBD2-29A4-4210-8810-9CC02907AD1F}"/>
              </a:ext>
            </a:extLst>
          </p:cNvPr>
          <p:cNvSpPr txBox="1"/>
          <p:nvPr/>
        </p:nvSpPr>
        <p:spPr>
          <a:xfrm>
            <a:off x="4139952" y="3933056"/>
            <a:ext cx="6264696" cy="646331"/>
          </a:xfrm>
          <a:prstGeom prst="rect">
            <a:avLst/>
          </a:prstGeom>
          <a:noFill/>
        </p:spPr>
        <p:txBody>
          <a:bodyPr wrap="square">
            <a:spAutoFit/>
          </a:bodyPr>
          <a:lstStyle/>
          <a:p>
            <a:r>
              <a:rPr lang="en-GB" sz="3600" b="1" dirty="0">
                <a:solidFill>
                  <a:schemeClr val="bg1"/>
                </a:solidFill>
              </a:rPr>
              <a:t>TAKK FYRIR </a:t>
            </a:r>
            <a:endParaRPr lang="is-IS" sz="3600" b="1" dirty="0">
              <a:solidFill>
                <a:schemeClr val="bg1"/>
              </a:solidFill>
            </a:endParaRPr>
          </a:p>
        </p:txBody>
      </p:sp>
    </p:spTree>
    <p:extLst>
      <p:ext uri="{BB962C8B-B14F-4D97-AF65-F5344CB8AC3E}">
        <p14:creationId xmlns:p14="http://schemas.microsoft.com/office/powerpoint/2010/main" val="80861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901522-30F3-4E69-92DD-067D67DA5B89}"/>
              </a:ext>
            </a:extLst>
          </p:cNvPr>
          <p:cNvSpPr>
            <a:spLocks noGrp="1"/>
          </p:cNvSpPr>
          <p:nvPr>
            <p:ph type="title"/>
          </p:nvPr>
        </p:nvSpPr>
        <p:spPr>
          <a:xfrm>
            <a:off x="1476375" y="274638"/>
            <a:ext cx="7381905" cy="1143000"/>
          </a:xfrm>
        </p:spPr>
        <p:txBody>
          <a:bodyPr anchor="ctr">
            <a:normAutofit/>
          </a:bodyPr>
          <a:lstStyle/>
          <a:p>
            <a:r>
              <a:rPr lang="is-IS" b="1" dirty="0"/>
              <a:t>Stöðugildi hjá hafnarsjóðum </a:t>
            </a:r>
          </a:p>
        </p:txBody>
      </p:sp>
      <p:pic>
        <p:nvPicPr>
          <p:cNvPr id="5" name="Picture 4" descr="Chart, waterfall chart&#10;&#10;Description automatically generated with medium confidence">
            <a:extLst>
              <a:ext uri="{FF2B5EF4-FFF2-40B4-BE49-F238E27FC236}">
                <a16:creationId xmlns:a16="http://schemas.microsoft.com/office/drawing/2014/main" id="{F194FE6A-80FD-0845-8B81-041BD319E064}"/>
              </a:ext>
            </a:extLst>
          </p:cNvPr>
          <p:cNvPicPr>
            <a:picLocks noChangeAspect="1"/>
          </p:cNvPicPr>
          <p:nvPr/>
        </p:nvPicPr>
        <p:blipFill>
          <a:blip r:embed="rId3"/>
          <a:stretch>
            <a:fillRect/>
          </a:stretch>
        </p:blipFill>
        <p:spPr>
          <a:xfrm>
            <a:off x="607331" y="1713173"/>
            <a:ext cx="8088433" cy="4549741"/>
          </a:xfrm>
          <a:prstGeom prst="rect">
            <a:avLst/>
          </a:prstGeom>
          <a:noFill/>
        </p:spPr>
      </p:pic>
      <p:sp>
        <p:nvSpPr>
          <p:cNvPr id="2" name="Footer Placeholder 1">
            <a:extLst>
              <a:ext uri="{FF2B5EF4-FFF2-40B4-BE49-F238E27FC236}">
                <a16:creationId xmlns:a16="http://schemas.microsoft.com/office/drawing/2014/main" id="{B7B60F14-2611-4B19-B5BB-59D615F8C3B6}"/>
              </a:ext>
            </a:extLst>
          </p:cNvPr>
          <p:cNvSpPr>
            <a:spLocks noGrp="1"/>
          </p:cNvSpPr>
          <p:nvPr>
            <p:ph type="ftr" sz="quarter" idx="11"/>
          </p:nvPr>
        </p:nvSpPr>
        <p:spPr>
          <a:xfrm>
            <a:off x="3124200" y="6465256"/>
            <a:ext cx="2895600" cy="292079"/>
          </a:xfrm>
        </p:spPr>
        <p:txBody>
          <a:bodyPr anchor="ctr">
            <a:normAutofit/>
          </a:bodyPr>
          <a:lstStyle/>
          <a:p>
            <a:pPr>
              <a:spcAft>
                <a:spcPts val="600"/>
              </a:spcAft>
            </a:pPr>
            <a:r>
              <a:rPr lang="is-IS"/>
              <a:t>Sesselía Dan Róbertsdóttir</a:t>
            </a:r>
            <a:endParaRPr lang="is-IS" dirty="0"/>
          </a:p>
        </p:txBody>
      </p:sp>
    </p:spTree>
    <p:extLst>
      <p:ext uri="{BB962C8B-B14F-4D97-AF65-F5344CB8AC3E}">
        <p14:creationId xmlns:p14="http://schemas.microsoft.com/office/powerpoint/2010/main" val="3213025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s-IS"/>
              <a:t>Sesselía Dan Róbertsdóttir</a:t>
            </a:r>
            <a:endParaRPr lang="is-IS" dirty="0"/>
          </a:p>
        </p:txBody>
      </p:sp>
      <p:pic>
        <p:nvPicPr>
          <p:cNvPr id="3" name="Picture 2">
            <a:extLst>
              <a:ext uri="{FF2B5EF4-FFF2-40B4-BE49-F238E27FC236}">
                <a16:creationId xmlns:a16="http://schemas.microsoft.com/office/drawing/2014/main" id="{80F6A4E8-B956-4D18-A607-34752075C26B}"/>
              </a:ext>
            </a:extLst>
          </p:cNvPr>
          <p:cNvPicPr>
            <a:picLocks noChangeAspect="1"/>
          </p:cNvPicPr>
          <p:nvPr/>
        </p:nvPicPr>
        <p:blipFill>
          <a:blip r:embed="rId3"/>
          <a:stretch>
            <a:fillRect/>
          </a:stretch>
        </p:blipFill>
        <p:spPr>
          <a:xfrm>
            <a:off x="1504950" y="836712"/>
            <a:ext cx="6134100" cy="3448050"/>
          </a:xfrm>
          <a:prstGeom prst="rect">
            <a:avLst/>
          </a:prstGeom>
        </p:spPr>
      </p:pic>
      <p:sp>
        <p:nvSpPr>
          <p:cNvPr id="7" name="TextBox 6">
            <a:extLst>
              <a:ext uri="{FF2B5EF4-FFF2-40B4-BE49-F238E27FC236}">
                <a16:creationId xmlns:a16="http://schemas.microsoft.com/office/drawing/2014/main" id="{378FBBD2-29A4-4210-8810-9CC02907AD1F}"/>
              </a:ext>
            </a:extLst>
          </p:cNvPr>
          <p:cNvSpPr txBox="1"/>
          <p:nvPr/>
        </p:nvSpPr>
        <p:spPr>
          <a:xfrm>
            <a:off x="2268682" y="3356992"/>
            <a:ext cx="4606636" cy="646331"/>
          </a:xfrm>
          <a:prstGeom prst="rect">
            <a:avLst/>
          </a:prstGeom>
          <a:noFill/>
        </p:spPr>
        <p:txBody>
          <a:bodyPr wrap="square">
            <a:spAutoFit/>
          </a:bodyPr>
          <a:lstStyle/>
          <a:p>
            <a:r>
              <a:rPr lang="is-IS" sz="3600" b="1" dirty="0">
                <a:solidFill>
                  <a:schemeClr val="bg1"/>
                </a:solidFill>
              </a:rPr>
              <a:t>Tekjur Hafnarsjóða</a:t>
            </a:r>
          </a:p>
        </p:txBody>
      </p:sp>
    </p:spTree>
    <p:extLst>
      <p:ext uri="{BB962C8B-B14F-4D97-AF65-F5344CB8AC3E}">
        <p14:creationId xmlns:p14="http://schemas.microsoft.com/office/powerpoint/2010/main" val="160523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8A728A-766A-43AB-8BE0-CFCA53377162}"/>
              </a:ext>
            </a:extLst>
          </p:cNvPr>
          <p:cNvSpPr>
            <a:spLocks noGrp="1"/>
          </p:cNvSpPr>
          <p:nvPr>
            <p:ph type="title"/>
          </p:nvPr>
        </p:nvSpPr>
        <p:spPr>
          <a:xfrm>
            <a:off x="1476375" y="274638"/>
            <a:ext cx="7381905" cy="1143000"/>
          </a:xfrm>
        </p:spPr>
        <p:txBody>
          <a:bodyPr anchor="ctr">
            <a:normAutofit/>
          </a:bodyPr>
          <a:lstStyle/>
          <a:p>
            <a:r>
              <a:rPr lang="is-IS" b="1"/>
              <a:t>Samsetning tekna hafnarsjóða</a:t>
            </a:r>
          </a:p>
        </p:txBody>
      </p:sp>
      <p:sp>
        <p:nvSpPr>
          <p:cNvPr id="3" name="Footer Placeholder 2">
            <a:extLst>
              <a:ext uri="{FF2B5EF4-FFF2-40B4-BE49-F238E27FC236}">
                <a16:creationId xmlns:a16="http://schemas.microsoft.com/office/drawing/2014/main" id="{DD8624A9-6E6D-463F-95D4-1D47426B9CDB}"/>
              </a:ext>
            </a:extLst>
          </p:cNvPr>
          <p:cNvSpPr>
            <a:spLocks noGrp="1"/>
          </p:cNvSpPr>
          <p:nvPr>
            <p:ph type="ftr" sz="quarter" idx="11"/>
          </p:nvPr>
        </p:nvSpPr>
        <p:spPr>
          <a:xfrm>
            <a:off x="3124200" y="6465256"/>
            <a:ext cx="2895600" cy="292079"/>
          </a:xfrm>
        </p:spPr>
        <p:txBody>
          <a:bodyPr anchor="ctr">
            <a:normAutofit/>
          </a:bodyPr>
          <a:lstStyle/>
          <a:p>
            <a:pPr>
              <a:spcAft>
                <a:spcPts val="600"/>
              </a:spcAft>
            </a:pPr>
            <a:r>
              <a:rPr lang="is-IS"/>
              <a:t>Sesselía Dan Róbertsdóttir</a:t>
            </a:r>
            <a:endParaRPr lang="is-IS" dirty="0"/>
          </a:p>
        </p:txBody>
      </p:sp>
      <p:graphicFrame>
        <p:nvGraphicFramePr>
          <p:cNvPr id="8" name="Content Placeholder 7">
            <a:extLst>
              <a:ext uri="{FF2B5EF4-FFF2-40B4-BE49-F238E27FC236}">
                <a16:creationId xmlns:a16="http://schemas.microsoft.com/office/drawing/2014/main" id="{09922F0B-5A9D-C243-8488-FD388B3C4A45}"/>
              </a:ext>
            </a:extLst>
          </p:cNvPr>
          <p:cNvGraphicFramePr>
            <a:graphicFrameLocks noGrp="1"/>
          </p:cNvGraphicFramePr>
          <p:nvPr>
            <p:ph idx="1"/>
            <p:extLst>
              <p:ext uri="{D42A27DB-BD31-4B8C-83A1-F6EECF244321}">
                <p14:modId xmlns:p14="http://schemas.microsoft.com/office/powerpoint/2010/main" val="1306187678"/>
              </p:ext>
            </p:extLst>
          </p:nvPr>
        </p:nvGraphicFramePr>
        <p:xfrm>
          <a:off x="607331" y="1609165"/>
          <a:ext cx="8088433" cy="4757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3582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AFC7-B366-4292-BC9C-D610DC1305B8}"/>
              </a:ext>
            </a:extLst>
          </p:cNvPr>
          <p:cNvSpPr>
            <a:spLocks noGrp="1"/>
          </p:cNvSpPr>
          <p:nvPr>
            <p:ph type="title"/>
          </p:nvPr>
        </p:nvSpPr>
        <p:spPr>
          <a:xfrm>
            <a:off x="1476375" y="274638"/>
            <a:ext cx="7381905" cy="1143000"/>
          </a:xfrm>
        </p:spPr>
        <p:txBody>
          <a:bodyPr anchor="ctr">
            <a:normAutofit/>
          </a:bodyPr>
          <a:lstStyle/>
          <a:p>
            <a:r>
              <a:rPr lang="is-IS" b="1" dirty="0"/>
              <a:t>Aflaverðmæti og aflagjöld – á föstu verðlagi 2020 </a:t>
            </a:r>
          </a:p>
        </p:txBody>
      </p:sp>
      <p:sp>
        <p:nvSpPr>
          <p:cNvPr id="4" name="Footer Placeholder 3">
            <a:extLst>
              <a:ext uri="{FF2B5EF4-FFF2-40B4-BE49-F238E27FC236}">
                <a16:creationId xmlns:a16="http://schemas.microsoft.com/office/drawing/2014/main" id="{3111A4E4-280F-4D05-B06C-E58F78DDC3BD}"/>
              </a:ext>
            </a:extLst>
          </p:cNvPr>
          <p:cNvSpPr>
            <a:spLocks noGrp="1"/>
          </p:cNvSpPr>
          <p:nvPr>
            <p:ph type="ftr" sz="quarter" idx="11"/>
          </p:nvPr>
        </p:nvSpPr>
        <p:spPr>
          <a:xfrm>
            <a:off x="3124200" y="6465256"/>
            <a:ext cx="2895600" cy="292079"/>
          </a:xfrm>
        </p:spPr>
        <p:txBody>
          <a:bodyPr anchor="ctr">
            <a:normAutofit/>
          </a:bodyPr>
          <a:lstStyle/>
          <a:p>
            <a:pPr>
              <a:spcAft>
                <a:spcPts val="600"/>
              </a:spcAft>
            </a:pPr>
            <a:r>
              <a:rPr lang="is-IS"/>
              <a:t>Sesselía Dan Róbertsdóttir</a:t>
            </a:r>
            <a:endParaRPr lang="is-IS" dirty="0"/>
          </a:p>
        </p:txBody>
      </p:sp>
      <p:graphicFrame>
        <p:nvGraphicFramePr>
          <p:cNvPr id="7" name="Content Placeholder 6">
            <a:extLst>
              <a:ext uri="{FF2B5EF4-FFF2-40B4-BE49-F238E27FC236}">
                <a16:creationId xmlns:a16="http://schemas.microsoft.com/office/drawing/2014/main" id="{6C8D2625-4F09-274F-86E0-D60A3942DA42}"/>
              </a:ext>
            </a:extLst>
          </p:cNvPr>
          <p:cNvGraphicFramePr>
            <a:graphicFrameLocks noGrp="1"/>
          </p:cNvGraphicFramePr>
          <p:nvPr>
            <p:ph idx="1"/>
            <p:extLst>
              <p:ext uri="{D42A27DB-BD31-4B8C-83A1-F6EECF244321}">
                <p14:modId xmlns:p14="http://schemas.microsoft.com/office/powerpoint/2010/main" val="2783111842"/>
              </p:ext>
            </p:extLst>
          </p:nvPr>
        </p:nvGraphicFramePr>
        <p:xfrm>
          <a:off x="607331" y="1609165"/>
          <a:ext cx="8088433" cy="4757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2212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s-IS"/>
              <a:t>Sesselía Dan Róbertsdóttir</a:t>
            </a:r>
            <a:endParaRPr lang="is-IS" dirty="0"/>
          </a:p>
        </p:txBody>
      </p:sp>
      <p:pic>
        <p:nvPicPr>
          <p:cNvPr id="3" name="Picture 2">
            <a:extLst>
              <a:ext uri="{FF2B5EF4-FFF2-40B4-BE49-F238E27FC236}">
                <a16:creationId xmlns:a16="http://schemas.microsoft.com/office/drawing/2014/main" id="{80F6A4E8-B956-4D18-A607-34752075C26B}"/>
              </a:ext>
            </a:extLst>
          </p:cNvPr>
          <p:cNvPicPr>
            <a:picLocks noChangeAspect="1"/>
          </p:cNvPicPr>
          <p:nvPr/>
        </p:nvPicPr>
        <p:blipFill>
          <a:blip r:embed="rId3"/>
          <a:stretch>
            <a:fillRect/>
          </a:stretch>
        </p:blipFill>
        <p:spPr>
          <a:xfrm>
            <a:off x="1259632" y="1340768"/>
            <a:ext cx="6134100" cy="3448050"/>
          </a:xfrm>
          <a:prstGeom prst="rect">
            <a:avLst/>
          </a:prstGeom>
        </p:spPr>
      </p:pic>
      <p:sp>
        <p:nvSpPr>
          <p:cNvPr id="7" name="TextBox 6">
            <a:extLst>
              <a:ext uri="{FF2B5EF4-FFF2-40B4-BE49-F238E27FC236}">
                <a16:creationId xmlns:a16="http://schemas.microsoft.com/office/drawing/2014/main" id="{378FBBD2-29A4-4210-8810-9CC02907AD1F}"/>
              </a:ext>
            </a:extLst>
          </p:cNvPr>
          <p:cNvSpPr txBox="1"/>
          <p:nvPr/>
        </p:nvSpPr>
        <p:spPr>
          <a:xfrm>
            <a:off x="1259632" y="3861048"/>
            <a:ext cx="6264696" cy="646331"/>
          </a:xfrm>
          <a:prstGeom prst="rect">
            <a:avLst/>
          </a:prstGeom>
          <a:noFill/>
        </p:spPr>
        <p:txBody>
          <a:bodyPr wrap="square">
            <a:spAutoFit/>
          </a:bodyPr>
          <a:lstStyle/>
          <a:p>
            <a:r>
              <a:rPr lang="is-IS" sz="3600" b="1" dirty="0">
                <a:solidFill>
                  <a:schemeClr val="bg1"/>
                </a:solidFill>
              </a:rPr>
              <a:t>AFKOMA HAFNARSJÓÐA</a:t>
            </a:r>
          </a:p>
        </p:txBody>
      </p:sp>
    </p:spTree>
    <p:extLst>
      <p:ext uri="{BB962C8B-B14F-4D97-AF65-F5344CB8AC3E}">
        <p14:creationId xmlns:p14="http://schemas.microsoft.com/office/powerpoint/2010/main" val="72689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2CFA-C70C-4578-9E37-B15B80E10B6B}"/>
              </a:ext>
            </a:extLst>
          </p:cNvPr>
          <p:cNvSpPr>
            <a:spLocks noGrp="1"/>
          </p:cNvSpPr>
          <p:nvPr>
            <p:ph type="title"/>
          </p:nvPr>
        </p:nvSpPr>
        <p:spPr>
          <a:xfrm>
            <a:off x="1476375" y="274638"/>
            <a:ext cx="7381905" cy="1143000"/>
          </a:xfrm>
        </p:spPr>
        <p:txBody>
          <a:bodyPr anchor="ctr">
            <a:normAutofit/>
          </a:bodyPr>
          <a:lstStyle/>
          <a:p>
            <a:r>
              <a:rPr lang="is-IS" b="1"/>
              <a:t>Rekstur, m.kr. </a:t>
            </a:r>
          </a:p>
        </p:txBody>
      </p:sp>
      <p:sp>
        <p:nvSpPr>
          <p:cNvPr id="3" name="Footer Placeholder 2">
            <a:extLst>
              <a:ext uri="{FF2B5EF4-FFF2-40B4-BE49-F238E27FC236}">
                <a16:creationId xmlns:a16="http://schemas.microsoft.com/office/drawing/2014/main" id="{8B9913DA-B680-4E19-BE9B-1B1A46EAC83E}"/>
              </a:ext>
            </a:extLst>
          </p:cNvPr>
          <p:cNvSpPr>
            <a:spLocks noGrp="1"/>
          </p:cNvSpPr>
          <p:nvPr>
            <p:ph type="ftr" sz="quarter" idx="11"/>
          </p:nvPr>
        </p:nvSpPr>
        <p:spPr>
          <a:xfrm>
            <a:off x="3124200" y="6465256"/>
            <a:ext cx="2895600" cy="292079"/>
          </a:xfrm>
        </p:spPr>
        <p:txBody>
          <a:bodyPr anchor="ctr">
            <a:normAutofit/>
          </a:bodyPr>
          <a:lstStyle/>
          <a:p>
            <a:pPr>
              <a:spcAft>
                <a:spcPts val="600"/>
              </a:spcAft>
            </a:pPr>
            <a:r>
              <a:rPr lang="is-IS"/>
              <a:t>Sesselía Dan Róbertsdóttir</a:t>
            </a:r>
            <a:endParaRPr lang="is-IS" dirty="0"/>
          </a:p>
        </p:txBody>
      </p:sp>
      <p:graphicFrame>
        <p:nvGraphicFramePr>
          <p:cNvPr id="5" name="Table 4">
            <a:extLst>
              <a:ext uri="{FF2B5EF4-FFF2-40B4-BE49-F238E27FC236}">
                <a16:creationId xmlns:a16="http://schemas.microsoft.com/office/drawing/2014/main" id="{D3F9DA87-4B4C-724C-9B0D-63FD9C6DB35C}"/>
              </a:ext>
            </a:extLst>
          </p:cNvPr>
          <p:cNvGraphicFramePr>
            <a:graphicFrameLocks noGrp="1"/>
          </p:cNvGraphicFramePr>
          <p:nvPr>
            <p:extLst>
              <p:ext uri="{D42A27DB-BD31-4B8C-83A1-F6EECF244321}">
                <p14:modId xmlns:p14="http://schemas.microsoft.com/office/powerpoint/2010/main" val="2162016505"/>
              </p:ext>
            </p:extLst>
          </p:nvPr>
        </p:nvGraphicFramePr>
        <p:xfrm>
          <a:off x="607331" y="1903399"/>
          <a:ext cx="7836036" cy="4169294"/>
        </p:xfrm>
        <a:graphic>
          <a:graphicData uri="http://schemas.openxmlformats.org/drawingml/2006/table">
            <a:tbl>
              <a:tblPr firstRow="1" bandRow="1">
                <a:tableStyleId>{5C22544A-7EE6-4342-B048-85BDC9FD1C3A}</a:tableStyleId>
              </a:tblPr>
              <a:tblGrid>
                <a:gridCol w="3338033">
                  <a:extLst>
                    <a:ext uri="{9D8B030D-6E8A-4147-A177-3AD203B41FA5}">
                      <a16:colId xmlns:a16="http://schemas.microsoft.com/office/drawing/2014/main" val="1744554672"/>
                    </a:ext>
                  </a:extLst>
                </a:gridCol>
                <a:gridCol w="1556444">
                  <a:extLst>
                    <a:ext uri="{9D8B030D-6E8A-4147-A177-3AD203B41FA5}">
                      <a16:colId xmlns:a16="http://schemas.microsoft.com/office/drawing/2014/main" val="364720402"/>
                    </a:ext>
                  </a:extLst>
                </a:gridCol>
                <a:gridCol w="1385115">
                  <a:extLst>
                    <a:ext uri="{9D8B030D-6E8A-4147-A177-3AD203B41FA5}">
                      <a16:colId xmlns:a16="http://schemas.microsoft.com/office/drawing/2014/main" val="974286151"/>
                    </a:ext>
                  </a:extLst>
                </a:gridCol>
                <a:gridCol w="1556444">
                  <a:extLst>
                    <a:ext uri="{9D8B030D-6E8A-4147-A177-3AD203B41FA5}">
                      <a16:colId xmlns:a16="http://schemas.microsoft.com/office/drawing/2014/main" val="3166228387"/>
                    </a:ext>
                  </a:extLst>
                </a:gridCol>
              </a:tblGrid>
              <a:tr h="425496">
                <a:tc>
                  <a:txBody>
                    <a:bodyPr/>
                    <a:lstStyle/>
                    <a:p>
                      <a:pPr algn="l" fontAlgn="b"/>
                      <a:r>
                        <a:rPr lang="en-IS" sz="2200" u="none" strike="noStrike">
                          <a:effectLst/>
                        </a:rPr>
                        <a:t> </a:t>
                      </a:r>
                      <a:endParaRPr lang="en-IS" sz="2200" b="1" i="0" u="none" strike="noStrike">
                        <a:solidFill>
                          <a:srgbClr val="FFFFFF"/>
                        </a:solidFill>
                        <a:effectLst/>
                        <a:latin typeface="Calibri" panose="020F0502020204030204" pitchFamily="34" charset="0"/>
                      </a:endParaRPr>
                    </a:p>
                  </a:txBody>
                  <a:tcPr marL="17699" marR="17699" marT="17699" marB="0" anchor="b"/>
                </a:tc>
                <a:tc>
                  <a:txBody>
                    <a:bodyPr/>
                    <a:lstStyle/>
                    <a:p>
                      <a:pPr algn="ctr" fontAlgn="b"/>
                      <a:r>
                        <a:rPr lang="en-IS" sz="2200" u="none" strike="noStrike">
                          <a:effectLst/>
                        </a:rPr>
                        <a:t>2019</a:t>
                      </a:r>
                      <a:endParaRPr lang="en-IS" sz="2200" b="1" i="0" u="none" strike="noStrike">
                        <a:solidFill>
                          <a:srgbClr val="FFFFFF"/>
                        </a:solidFill>
                        <a:effectLst/>
                        <a:latin typeface="Calibri" panose="020F0502020204030204" pitchFamily="34" charset="0"/>
                      </a:endParaRPr>
                    </a:p>
                  </a:txBody>
                  <a:tcPr marL="17699" marR="17699" marT="17699" marB="0" anchor="b"/>
                </a:tc>
                <a:tc>
                  <a:txBody>
                    <a:bodyPr/>
                    <a:lstStyle/>
                    <a:p>
                      <a:pPr algn="ctr" fontAlgn="b"/>
                      <a:r>
                        <a:rPr lang="en-IS" sz="2200" u="none" strike="noStrike">
                          <a:effectLst/>
                        </a:rPr>
                        <a:t>2020</a:t>
                      </a:r>
                      <a:endParaRPr lang="en-IS" sz="2200" b="1" i="0" u="none" strike="noStrike">
                        <a:solidFill>
                          <a:srgbClr val="FFFFFF"/>
                        </a:solidFill>
                        <a:effectLst/>
                        <a:latin typeface="Calibri" panose="020F0502020204030204" pitchFamily="34" charset="0"/>
                      </a:endParaRPr>
                    </a:p>
                  </a:txBody>
                  <a:tcPr marL="17699" marR="17699" marT="17699" marB="0" anchor="b"/>
                </a:tc>
                <a:tc>
                  <a:txBody>
                    <a:bodyPr/>
                    <a:lstStyle/>
                    <a:p>
                      <a:pPr algn="ctr" fontAlgn="b"/>
                      <a:r>
                        <a:rPr lang="en-GB" sz="2200" u="none" strike="noStrike">
                          <a:effectLst/>
                        </a:rPr>
                        <a:t>Breyting</a:t>
                      </a:r>
                      <a:endParaRPr lang="en-GB" sz="2200" b="1" i="0" u="none" strike="noStrike">
                        <a:solidFill>
                          <a:srgbClr val="FFFFFF"/>
                        </a:solidFill>
                        <a:effectLst/>
                        <a:latin typeface="Calibri" panose="020F0502020204030204" pitchFamily="34" charset="0"/>
                      </a:endParaRPr>
                    </a:p>
                  </a:txBody>
                  <a:tcPr marL="17699" marR="17699" marT="17699" marB="0" anchor="b"/>
                </a:tc>
                <a:extLst>
                  <a:ext uri="{0D108BD9-81ED-4DB2-BD59-A6C34878D82A}">
                    <a16:rowId xmlns:a16="http://schemas.microsoft.com/office/drawing/2014/main" val="3461925952"/>
                  </a:ext>
                </a:extLst>
              </a:tr>
              <a:tr h="425496">
                <a:tc>
                  <a:txBody>
                    <a:bodyPr/>
                    <a:lstStyle/>
                    <a:p>
                      <a:pPr algn="l" fontAlgn="b"/>
                      <a:r>
                        <a:rPr lang="en-GB" sz="2200" u="none" strike="noStrike">
                          <a:effectLst/>
                        </a:rPr>
                        <a:t>Tekjur</a:t>
                      </a:r>
                      <a:endParaRPr lang="en-GB"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10.468</a:t>
                      </a:r>
                      <a:endParaRPr lang="en-IS"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9.234</a:t>
                      </a:r>
                      <a:endParaRPr lang="en-IS"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-11,8%</a:t>
                      </a:r>
                      <a:endParaRPr lang="en-IS" sz="2200" b="0" i="0" u="none" strike="noStrike">
                        <a:solidFill>
                          <a:srgbClr val="000000"/>
                        </a:solidFill>
                        <a:effectLst/>
                        <a:latin typeface="Calibri" panose="020F0502020204030204" pitchFamily="34" charset="0"/>
                      </a:endParaRPr>
                    </a:p>
                  </a:txBody>
                  <a:tcPr marL="17699" marR="17699" marT="17699" marB="0" anchor="b"/>
                </a:tc>
                <a:extLst>
                  <a:ext uri="{0D108BD9-81ED-4DB2-BD59-A6C34878D82A}">
                    <a16:rowId xmlns:a16="http://schemas.microsoft.com/office/drawing/2014/main" val="928449832"/>
                  </a:ext>
                </a:extLst>
              </a:tr>
              <a:tr h="425496">
                <a:tc>
                  <a:txBody>
                    <a:bodyPr/>
                    <a:lstStyle/>
                    <a:p>
                      <a:pPr algn="l" fontAlgn="b"/>
                      <a:r>
                        <a:rPr lang="en-GB" sz="2200" u="none" strike="noStrike">
                          <a:effectLst/>
                        </a:rPr>
                        <a:t>Gjöld</a:t>
                      </a:r>
                      <a:endParaRPr lang="en-GB"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6.156</a:t>
                      </a:r>
                      <a:endParaRPr lang="en-IS"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6.451</a:t>
                      </a:r>
                      <a:endParaRPr lang="en-IS"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4,8%</a:t>
                      </a:r>
                      <a:endParaRPr lang="en-IS" sz="2200" b="0" i="0" u="none" strike="noStrike">
                        <a:solidFill>
                          <a:srgbClr val="000000"/>
                        </a:solidFill>
                        <a:effectLst/>
                        <a:latin typeface="Calibri" panose="020F0502020204030204" pitchFamily="34" charset="0"/>
                      </a:endParaRPr>
                    </a:p>
                  </a:txBody>
                  <a:tcPr marL="17699" marR="17699" marT="17699" marB="0" anchor="b"/>
                </a:tc>
                <a:extLst>
                  <a:ext uri="{0D108BD9-81ED-4DB2-BD59-A6C34878D82A}">
                    <a16:rowId xmlns:a16="http://schemas.microsoft.com/office/drawing/2014/main" val="2845048545"/>
                  </a:ext>
                </a:extLst>
              </a:tr>
              <a:tr h="425496">
                <a:tc>
                  <a:txBody>
                    <a:bodyPr/>
                    <a:lstStyle/>
                    <a:p>
                      <a:pPr algn="l" fontAlgn="b"/>
                      <a:r>
                        <a:rPr lang="en-GB" sz="2200" u="none" strike="noStrike" dirty="0" err="1">
                          <a:effectLst/>
                        </a:rPr>
                        <a:t>Laun</a:t>
                      </a:r>
                      <a:r>
                        <a:rPr lang="en-GB" sz="2200" u="none" strike="noStrike" dirty="0">
                          <a:effectLst/>
                        </a:rPr>
                        <a:t> </a:t>
                      </a:r>
                      <a:r>
                        <a:rPr lang="en-GB" sz="2200" u="none" strike="noStrike" dirty="0" err="1">
                          <a:effectLst/>
                        </a:rPr>
                        <a:t>og</a:t>
                      </a:r>
                      <a:r>
                        <a:rPr lang="en-GB" sz="2200" u="none" strike="noStrike" dirty="0">
                          <a:effectLst/>
                        </a:rPr>
                        <a:t> </a:t>
                      </a:r>
                      <a:r>
                        <a:rPr lang="en-GB" sz="2200" u="none" strike="noStrike" dirty="0" err="1">
                          <a:effectLst/>
                        </a:rPr>
                        <a:t>tengd</a:t>
                      </a:r>
                      <a:r>
                        <a:rPr lang="en-GB" sz="2200" u="none" strike="noStrike" dirty="0">
                          <a:effectLst/>
                        </a:rPr>
                        <a:t> </a:t>
                      </a:r>
                      <a:r>
                        <a:rPr lang="en-GB" sz="2200" u="none" strike="noStrike" dirty="0" err="1">
                          <a:effectLst/>
                        </a:rPr>
                        <a:t>gjöld</a:t>
                      </a:r>
                      <a:endParaRPr lang="en-GB" sz="2200" b="0" i="0" u="none" strike="noStrike" dirty="0">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dirty="0">
                          <a:effectLst/>
                        </a:rPr>
                        <a:t>2.873</a:t>
                      </a:r>
                      <a:endParaRPr lang="en-IS" sz="2200" b="0" i="0" u="none" strike="noStrike" dirty="0">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dirty="0">
                          <a:effectLst/>
                        </a:rPr>
                        <a:t>3.090</a:t>
                      </a:r>
                      <a:endParaRPr lang="en-IS" sz="2200" b="0" i="0" u="none" strike="noStrike" dirty="0">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dirty="0">
                          <a:effectLst/>
                        </a:rPr>
                        <a:t>7,6%</a:t>
                      </a:r>
                      <a:endParaRPr lang="en-IS" sz="2200" b="0" i="0" u="none" strike="noStrike" dirty="0">
                        <a:solidFill>
                          <a:srgbClr val="000000"/>
                        </a:solidFill>
                        <a:effectLst/>
                        <a:latin typeface="Calibri" panose="020F0502020204030204" pitchFamily="34" charset="0"/>
                      </a:endParaRPr>
                    </a:p>
                  </a:txBody>
                  <a:tcPr marL="17699" marR="17699" marT="17699" marB="0" anchor="b"/>
                </a:tc>
                <a:extLst>
                  <a:ext uri="{0D108BD9-81ED-4DB2-BD59-A6C34878D82A}">
                    <a16:rowId xmlns:a16="http://schemas.microsoft.com/office/drawing/2014/main" val="3612038935"/>
                  </a:ext>
                </a:extLst>
              </a:tr>
              <a:tr h="765326">
                <a:tc>
                  <a:txBody>
                    <a:bodyPr/>
                    <a:lstStyle/>
                    <a:p>
                      <a:pPr algn="l" fontAlgn="b"/>
                      <a:r>
                        <a:rPr lang="en-GB" sz="2200" u="none" strike="noStrike" dirty="0" err="1">
                          <a:effectLst/>
                        </a:rPr>
                        <a:t>Breyting</a:t>
                      </a:r>
                      <a:r>
                        <a:rPr lang="en-GB" sz="2200" u="none" strike="noStrike" dirty="0">
                          <a:effectLst/>
                        </a:rPr>
                        <a:t> </a:t>
                      </a:r>
                      <a:br>
                        <a:rPr lang="en-GB" sz="2200" u="none" strike="noStrike" dirty="0">
                          <a:effectLst/>
                        </a:rPr>
                      </a:br>
                      <a:r>
                        <a:rPr lang="en-GB" sz="2200" u="none" strike="noStrike" dirty="0" err="1">
                          <a:effectLst/>
                        </a:rPr>
                        <a:t>lífeyrisskuldbindinga</a:t>
                      </a:r>
                      <a:endParaRPr lang="en-GB" sz="2200" b="0" i="0" u="none" strike="noStrike" dirty="0">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50</a:t>
                      </a:r>
                      <a:endParaRPr lang="en-IS"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92</a:t>
                      </a:r>
                      <a:endParaRPr lang="en-IS"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dirty="0">
                          <a:effectLst/>
                        </a:rPr>
                        <a:t>83,9%</a:t>
                      </a:r>
                      <a:endParaRPr lang="en-IS" sz="2200" b="0" i="0" u="none" strike="noStrike" dirty="0">
                        <a:solidFill>
                          <a:srgbClr val="000000"/>
                        </a:solidFill>
                        <a:effectLst/>
                        <a:latin typeface="Calibri" panose="020F0502020204030204" pitchFamily="34" charset="0"/>
                      </a:endParaRPr>
                    </a:p>
                  </a:txBody>
                  <a:tcPr marL="17699" marR="17699" marT="17699" marB="0" anchor="b"/>
                </a:tc>
                <a:extLst>
                  <a:ext uri="{0D108BD9-81ED-4DB2-BD59-A6C34878D82A}">
                    <a16:rowId xmlns:a16="http://schemas.microsoft.com/office/drawing/2014/main" val="2321549542"/>
                  </a:ext>
                </a:extLst>
              </a:tr>
              <a:tr h="425496">
                <a:tc>
                  <a:txBody>
                    <a:bodyPr/>
                    <a:lstStyle/>
                    <a:p>
                      <a:pPr algn="l" fontAlgn="b"/>
                      <a:r>
                        <a:rPr lang="en-GB" sz="2200" u="none" strike="noStrike" dirty="0" err="1">
                          <a:effectLst/>
                        </a:rPr>
                        <a:t>Annar</a:t>
                      </a:r>
                      <a:r>
                        <a:rPr lang="en-GB" sz="2200" u="none" strike="noStrike" dirty="0">
                          <a:effectLst/>
                        </a:rPr>
                        <a:t> </a:t>
                      </a:r>
                      <a:r>
                        <a:rPr lang="en-GB" sz="2200" u="none" strike="noStrike" dirty="0" err="1">
                          <a:effectLst/>
                        </a:rPr>
                        <a:t>kostnaður</a:t>
                      </a:r>
                      <a:endParaRPr lang="en-GB" sz="2200" b="0" i="0" u="none" strike="noStrike" dirty="0">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3.245</a:t>
                      </a:r>
                      <a:endParaRPr lang="en-IS"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3.269</a:t>
                      </a:r>
                      <a:endParaRPr lang="en-IS"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0,7%</a:t>
                      </a:r>
                      <a:endParaRPr lang="en-IS" sz="2200" b="0" i="0" u="none" strike="noStrike">
                        <a:solidFill>
                          <a:srgbClr val="000000"/>
                        </a:solidFill>
                        <a:effectLst/>
                        <a:latin typeface="Calibri" panose="020F0502020204030204" pitchFamily="34" charset="0"/>
                      </a:endParaRPr>
                    </a:p>
                  </a:txBody>
                  <a:tcPr marL="17699" marR="17699" marT="17699" marB="0" anchor="b"/>
                </a:tc>
                <a:extLst>
                  <a:ext uri="{0D108BD9-81ED-4DB2-BD59-A6C34878D82A}">
                    <a16:rowId xmlns:a16="http://schemas.microsoft.com/office/drawing/2014/main" val="2531555277"/>
                  </a:ext>
                </a:extLst>
              </a:tr>
              <a:tr h="425496">
                <a:tc>
                  <a:txBody>
                    <a:bodyPr/>
                    <a:lstStyle/>
                    <a:p>
                      <a:pPr algn="l" fontAlgn="b"/>
                      <a:r>
                        <a:rPr lang="en-GB" sz="2200" u="none" strike="noStrike" dirty="0" err="1">
                          <a:effectLst/>
                        </a:rPr>
                        <a:t>Afskriftir</a:t>
                      </a:r>
                      <a:endParaRPr lang="en-GB" sz="2200" b="0" i="0" u="none" strike="noStrike" dirty="0">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1.537</a:t>
                      </a:r>
                      <a:endParaRPr lang="en-IS"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1.605</a:t>
                      </a:r>
                      <a:endParaRPr lang="en-IS"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4,5%</a:t>
                      </a:r>
                      <a:endParaRPr lang="en-IS" sz="2200" b="0" i="0" u="none" strike="noStrike">
                        <a:solidFill>
                          <a:srgbClr val="000000"/>
                        </a:solidFill>
                        <a:effectLst/>
                        <a:latin typeface="Calibri" panose="020F0502020204030204" pitchFamily="34" charset="0"/>
                      </a:endParaRPr>
                    </a:p>
                  </a:txBody>
                  <a:tcPr marL="17699" marR="17699" marT="17699" marB="0" anchor="b"/>
                </a:tc>
                <a:extLst>
                  <a:ext uri="{0D108BD9-81ED-4DB2-BD59-A6C34878D82A}">
                    <a16:rowId xmlns:a16="http://schemas.microsoft.com/office/drawing/2014/main" val="4212778854"/>
                  </a:ext>
                </a:extLst>
              </a:tr>
              <a:tr h="425496">
                <a:tc>
                  <a:txBody>
                    <a:bodyPr/>
                    <a:lstStyle/>
                    <a:p>
                      <a:pPr algn="l" fontAlgn="b"/>
                      <a:r>
                        <a:rPr lang="en-GB" sz="2200" u="none" strike="noStrike">
                          <a:effectLst/>
                        </a:rPr>
                        <a:t>Fjármunatekjur mínus gjöld</a:t>
                      </a:r>
                      <a:endParaRPr lang="en-GB"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-146</a:t>
                      </a:r>
                      <a:endParaRPr lang="en-IS"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-287</a:t>
                      </a:r>
                      <a:endParaRPr lang="en-IS"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96,3%</a:t>
                      </a:r>
                      <a:endParaRPr lang="en-IS" sz="2200" b="0" i="0" u="none" strike="noStrike">
                        <a:solidFill>
                          <a:srgbClr val="000000"/>
                        </a:solidFill>
                        <a:effectLst/>
                        <a:latin typeface="Calibri" panose="020F0502020204030204" pitchFamily="34" charset="0"/>
                      </a:endParaRPr>
                    </a:p>
                  </a:txBody>
                  <a:tcPr marL="17699" marR="17699" marT="17699" marB="0" anchor="b"/>
                </a:tc>
                <a:extLst>
                  <a:ext uri="{0D108BD9-81ED-4DB2-BD59-A6C34878D82A}">
                    <a16:rowId xmlns:a16="http://schemas.microsoft.com/office/drawing/2014/main" val="1763694689"/>
                  </a:ext>
                </a:extLst>
              </a:tr>
              <a:tr h="425496">
                <a:tc>
                  <a:txBody>
                    <a:bodyPr/>
                    <a:lstStyle/>
                    <a:p>
                      <a:pPr algn="l" fontAlgn="b"/>
                      <a:r>
                        <a:rPr lang="en-GB" sz="2200" u="none" strike="noStrike" dirty="0" err="1">
                          <a:effectLst/>
                        </a:rPr>
                        <a:t>Rekstrarniðurstaða</a:t>
                      </a:r>
                      <a:endParaRPr lang="en-GB" sz="2200" b="0" i="0" u="none" strike="noStrike" dirty="0">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2.614</a:t>
                      </a:r>
                      <a:endParaRPr lang="en-IS"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a:effectLst/>
                        </a:rPr>
                        <a:t>1.129</a:t>
                      </a:r>
                      <a:endParaRPr lang="en-IS" sz="2200" b="0" i="0" u="none" strike="noStrike">
                        <a:solidFill>
                          <a:srgbClr val="000000"/>
                        </a:solidFill>
                        <a:effectLst/>
                        <a:latin typeface="Calibri" panose="020F0502020204030204" pitchFamily="34" charset="0"/>
                      </a:endParaRPr>
                    </a:p>
                  </a:txBody>
                  <a:tcPr marL="17699" marR="17699" marT="17699" marB="0" anchor="b"/>
                </a:tc>
                <a:tc>
                  <a:txBody>
                    <a:bodyPr/>
                    <a:lstStyle/>
                    <a:p>
                      <a:pPr algn="r" fontAlgn="b"/>
                      <a:r>
                        <a:rPr lang="en-IS" sz="2200" u="none" strike="noStrike" dirty="0">
                          <a:effectLst/>
                        </a:rPr>
                        <a:t>-56,8%</a:t>
                      </a:r>
                      <a:endParaRPr lang="en-IS" sz="2200" b="0" i="0" u="none" strike="noStrike" dirty="0">
                        <a:solidFill>
                          <a:srgbClr val="000000"/>
                        </a:solidFill>
                        <a:effectLst/>
                        <a:latin typeface="Calibri" panose="020F0502020204030204" pitchFamily="34" charset="0"/>
                      </a:endParaRPr>
                    </a:p>
                  </a:txBody>
                  <a:tcPr marL="17699" marR="17699" marT="17699" marB="0" anchor="b"/>
                </a:tc>
                <a:extLst>
                  <a:ext uri="{0D108BD9-81ED-4DB2-BD59-A6C34878D82A}">
                    <a16:rowId xmlns:a16="http://schemas.microsoft.com/office/drawing/2014/main" val="3709605805"/>
                  </a:ext>
                </a:extLst>
              </a:tr>
            </a:tbl>
          </a:graphicData>
        </a:graphic>
      </p:graphicFrame>
    </p:spTree>
    <p:extLst>
      <p:ext uri="{BB962C8B-B14F-4D97-AF65-F5344CB8AC3E}">
        <p14:creationId xmlns:p14="http://schemas.microsoft.com/office/powerpoint/2010/main" val="430295042"/>
      </p:ext>
    </p:extLst>
  </p:cSld>
  <p:clrMapOvr>
    <a:masterClrMapping/>
  </p:clrMapOvr>
</p:sld>
</file>

<file path=ppt/theme/theme1.xml><?xml version="1.0" encoding="utf-8"?>
<a:theme xmlns:a="http://schemas.openxmlformats.org/drawingml/2006/main" name="samband_grunnu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3962</TotalTime>
  <Words>2275</Words>
  <Application>Microsoft Office PowerPoint</Application>
  <PresentationFormat>On-screen Show (4:3)</PresentationFormat>
  <Paragraphs>365</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Narrow</vt:lpstr>
      <vt:lpstr>Calibri</vt:lpstr>
      <vt:lpstr>Gill Sans MT</vt:lpstr>
      <vt:lpstr>Optima</vt:lpstr>
      <vt:lpstr>samband_grunnur</vt:lpstr>
      <vt:lpstr>PowerPoint Presentation</vt:lpstr>
      <vt:lpstr>PowerPoint Presentation</vt:lpstr>
      <vt:lpstr>PowerPoint Presentation</vt:lpstr>
      <vt:lpstr>Stöðugildi hjá hafnarsjóðum </vt:lpstr>
      <vt:lpstr>PowerPoint Presentation</vt:lpstr>
      <vt:lpstr>Samsetning tekna hafnarsjóða</vt:lpstr>
      <vt:lpstr>Aflaverðmæti og aflagjöld – á föstu verðlagi 2020 </vt:lpstr>
      <vt:lpstr>PowerPoint Presentation</vt:lpstr>
      <vt:lpstr>Rekstur, m.kr. </vt:lpstr>
      <vt:lpstr>Veltufé frá rekstri, m.kr. </vt:lpstr>
      <vt:lpstr>Rekstrarafgangur 2019 og 2020, % af tekjum</vt:lpstr>
      <vt:lpstr>Veltufé frá rekstri 2019 og 2020, % af tekjum </vt:lpstr>
      <vt:lpstr>PowerPoint Presentation</vt:lpstr>
      <vt:lpstr>Fjárfesting í varanleguM rekstrarfjármunum,  m.kr. </vt:lpstr>
      <vt:lpstr>Fjárfesting í varanleguM rekstrarfjármunum,  m.kr. </vt:lpstr>
      <vt:lpstr>Framlög hafnabótasjóðs m.kr. </vt:lpstr>
      <vt:lpstr>PowerPoint Presentation</vt:lpstr>
      <vt:lpstr>Skuldir hafa lækkað</vt:lpstr>
      <vt:lpstr>Margir hafnarsjóðir skulda mikið </vt:lpstr>
      <vt:lpstr>PowerPoint Presentation</vt:lpstr>
      <vt:lpstr>SKILGREINING </vt:lpstr>
      <vt:lpstr>Neikvætt veltufé</vt:lpstr>
      <vt:lpstr>skuldavandi</vt:lpstr>
      <vt:lpstr>Neikvætt eigið fé og skuldavandi</vt:lpstr>
      <vt:lpstr>PowerPoint Presentation</vt:lpstr>
      <vt:lpstr>TEKJUFALL VEGNA COVID-19</vt:lpstr>
      <vt:lpstr>PowerPoint Presentation</vt:lpstr>
      <vt:lpstr>Fjárhagsáætlanir 2021</vt:lpstr>
      <vt:lpstr>fyrirhugaðar framkvæmdir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Sigurður Ármann Snævarr</dc:creator>
  <cp:lastModifiedBy>Sesselía Dan. Róbertsdóttir</cp:lastModifiedBy>
  <cp:revision>52</cp:revision>
  <dcterms:created xsi:type="dcterms:W3CDTF">2020-11-25T16:14:14Z</dcterms:created>
  <dcterms:modified xsi:type="dcterms:W3CDTF">2021-09-02T14:01:46Z</dcterms:modified>
</cp:coreProperties>
</file>