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5D_D1176D04.xml" ContentType="application/vnd.ms-powerpoint.comments+xml"/>
  <Override PartName="/ppt/notesSlides/notesSlide5.xml" ContentType="application/vnd.openxmlformats-officedocument.presentationml.notesSlide+xml"/>
  <Override PartName="/ppt/comments/modernComment_15E_58B1B24F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92" r:id="rId3"/>
    <p:sldId id="333" r:id="rId4"/>
    <p:sldId id="349" r:id="rId5"/>
    <p:sldId id="350" r:id="rId6"/>
    <p:sldId id="352" r:id="rId7"/>
    <p:sldId id="347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FC7CF1-7978-6376-BF91-AFE3E5D917BE}" name="Sólveig Ástudóttir Daðadóttir" initials="SD" userId="S::solveigad@samband.is::8cb4565e-82bd-45dc-bcc4-708a669d5e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B6201"/>
    <a:srgbClr val="005793"/>
    <a:srgbClr val="F0F0F0"/>
    <a:srgbClr val="141414"/>
    <a:srgbClr val="555555"/>
    <a:srgbClr val="AA182C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BA2A6-5B56-44E6-B1DE-8186B54FEBB1}" v="380" dt="2023-10-19T15:44:24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6" autoAdjust="0"/>
    <p:restoredTop sz="59605" autoAdjust="0"/>
  </p:normalViewPr>
  <p:slideViewPr>
    <p:cSldViewPr snapToGrid="0">
      <p:cViewPr varScale="1">
        <p:scale>
          <a:sx n="91" d="100"/>
          <a:sy n="91" d="100"/>
        </p:scale>
        <p:origin x="53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5D_D1176D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E7B97F-C9E3-4552-B6EB-36F40F234693}" authorId="{98FC7CF1-7978-6376-BF91-AFE3E5D917BE}" created="2023-10-17T14:41:31.5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07973380" sldId="349"/>
      <ac:picMk id="3" creationId="{3B8321A2-F58D-70D8-1599-D78F9D516FAC}"/>
    </ac:deMkLst>
    <p188:txBody>
      <a:bodyPr/>
      <a:lstStyle/>
      <a:p>
        <a:r>
          <a:rPr lang="is-IS"/>
          <a:t>Á eftir að ná mynd af þessari</a:t>
        </a:r>
      </a:p>
    </p188:txBody>
  </p188:cm>
</p188:cmLst>
</file>

<file path=ppt/comments/modernComment_15E_58B1B2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44C821-1FCD-419D-8EDB-5D33D8AB792C}" authorId="{98FC7CF1-7978-6376-BF91-AFE3E5D917BE}" created="2023-10-18T12:56:23.8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88040527" sldId="350"/>
      <ac:picMk id="8" creationId="{39A5DAEB-C550-FBC8-CC24-FF8AFF20C883}"/>
    </ac:deMkLst>
    <p188:txBody>
      <a:bodyPr/>
      <a:lstStyle/>
      <a:p>
        <a:r>
          <a:rPr lang="is-IS"/>
          <a:t>Þessi mynd röng!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9A54-C121-4023-A36E-1A08EF22557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7DC94-66CD-4A7C-9EAB-284AFB5C8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1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Ágætu</a:t>
            </a:r>
            <a:r>
              <a:rPr lang="en-GB" dirty="0"/>
              <a:t> </a:t>
            </a:r>
            <a:r>
              <a:rPr lang="en-GB" dirty="0" err="1"/>
              <a:t>fulltrúar</a:t>
            </a:r>
            <a:r>
              <a:rPr lang="en-GB" dirty="0"/>
              <a:t> </a:t>
            </a:r>
            <a:r>
              <a:rPr lang="en-GB" dirty="0" err="1"/>
              <a:t>hafnafundar</a:t>
            </a:r>
            <a:r>
              <a:rPr lang="en-GB" dirty="0"/>
              <a:t> </a:t>
            </a:r>
          </a:p>
          <a:p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kynna</a:t>
            </a:r>
            <a:r>
              <a:rPr lang="en-GB" dirty="0"/>
              <a:t> </a:t>
            </a:r>
            <a:r>
              <a:rPr lang="en-GB" dirty="0" err="1"/>
              <a:t>úttekt</a:t>
            </a:r>
            <a:r>
              <a:rPr lang="en-GB" dirty="0"/>
              <a:t> og </a:t>
            </a:r>
            <a:r>
              <a:rPr lang="en-GB" dirty="0" err="1"/>
              <a:t>greiningu</a:t>
            </a:r>
            <a:r>
              <a:rPr lang="en-GB" dirty="0"/>
              <a:t> á </a:t>
            </a:r>
            <a:r>
              <a:rPr lang="en-GB" dirty="0" err="1"/>
              <a:t>fjárhagsstöðu</a:t>
            </a:r>
            <a:r>
              <a:rPr lang="en-GB" dirty="0"/>
              <a:t> </a:t>
            </a:r>
            <a:r>
              <a:rPr lang="en-GB" dirty="0" err="1"/>
              <a:t>íslenskra</a:t>
            </a:r>
            <a:r>
              <a:rPr lang="en-GB" dirty="0"/>
              <a:t> </a:t>
            </a:r>
            <a:r>
              <a:rPr lang="en-GB" dirty="0" err="1"/>
              <a:t>hafnarsjóða</a:t>
            </a:r>
            <a:r>
              <a:rPr lang="en-GB" dirty="0"/>
              <a:t> </a:t>
            </a:r>
            <a:r>
              <a:rPr lang="en-GB" dirty="0" err="1"/>
              <a:t>árið</a:t>
            </a:r>
            <a:r>
              <a:rPr lang="en-GB" dirty="0"/>
              <a:t> 2022,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tók</a:t>
            </a:r>
            <a:r>
              <a:rPr lang="en-GB" dirty="0"/>
              <a:t> saman </a:t>
            </a:r>
            <a:r>
              <a:rPr lang="en-GB" dirty="0" err="1"/>
              <a:t>ásamt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völdum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sambandi</a:t>
            </a:r>
            <a:r>
              <a:rPr lang="en-GB" dirty="0"/>
              <a:t> </a:t>
            </a:r>
            <a:r>
              <a:rPr lang="en-GB" dirty="0" err="1"/>
              <a:t>sveitarfélaga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Söfnun</a:t>
            </a:r>
            <a:r>
              <a:rPr lang="en-GB" dirty="0"/>
              <a:t> </a:t>
            </a:r>
            <a:r>
              <a:rPr lang="en-GB" dirty="0" err="1"/>
              <a:t>gagna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hefðbundnum</a:t>
            </a:r>
            <a:r>
              <a:rPr lang="en-GB" dirty="0"/>
              <a:t> </a:t>
            </a:r>
            <a:r>
              <a:rPr lang="en-GB" dirty="0" err="1"/>
              <a:t>hætti</a:t>
            </a:r>
            <a:r>
              <a:rPr lang="en-GB" dirty="0"/>
              <a:t>: </a:t>
            </a:r>
            <a:r>
              <a:rPr lang="en-GB" dirty="0" err="1"/>
              <a:t>sendum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excel-</a:t>
            </a:r>
            <a:r>
              <a:rPr lang="en-GB" dirty="0" err="1"/>
              <a:t>skjal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biðjum</a:t>
            </a:r>
            <a:r>
              <a:rPr lang="en-GB" dirty="0"/>
              <a:t> </a:t>
            </a:r>
            <a:r>
              <a:rPr lang="en-GB" dirty="0" err="1"/>
              <a:t>forsvarsmenn</a:t>
            </a:r>
            <a:r>
              <a:rPr lang="en-GB" dirty="0"/>
              <a:t> </a:t>
            </a:r>
            <a:r>
              <a:rPr lang="en-GB" dirty="0" err="1"/>
              <a:t>hafnarsjóðanna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fylla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vil</a:t>
            </a:r>
            <a:r>
              <a:rPr lang="en-GB" dirty="0"/>
              <a:t> nota </a:t>
            </a:r>
            <a:r>
              <a:rPr lang="en-GB" dirty="0" err="1"/>
              <a:t>tækifærið</a:t>
            </a:r>
            <a:r>
              <a:rPr lang="en-GB" dirty="0"/>
              <a:t> og </a:t>
            </a:r>
            <a:r>
              <a:rPr lang="en-GB" dirty="0" err="1"/>
              <a:t>þakka</a:t>
            </a:r>
            <a:r>
              <a:rPr lang="en-GB" dirty="0"/>
              <a:t> </a:t>
            </a:r>
            <a:r>
              <a:rPr lang="en-GB" dirty="0" err="1"/>
              <a:t>forsvarsmönnum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skila</a:t>
            </a:r>
            <a:r>
              <a:rPr lang="en-GB" dirty="0"/>
              <a:t> </a:t>
            </a:r>
            <a:r>
              <a:rPr lang="en-GB" dirty="0" err="1"/>
              <a:t>gögnum</a:t>
            </a:r>
            <a:r>
              <a:rPr lang="en-GB" dirty="0"/>
              <a:t>. </a:t>
            </a:r>
          </a:p>
          <a:p>
            <a:r>
              <a:rPr lang="en-GB" dirty="0"/>
              <a:t>Mis </a:t>
            </a:r>
            <a:r>
              <a:rPr lang="en-GB" dirty="0" err="1"/>
              <a:t>auðvelt</a:t>
            </a:r>
            <a:r>
              <a:rPr lang="en-GB" dirty="0"/>
              <a:t> var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fá</a:t>
            </a:r>
            <a:r>
              <a:rPr lang="en-GB" dirty="0"/>
              <a:t> </a:t>
            </a:r>
            <a:r>
              <a:rPr lang="en-GB" dirty="0" err="1"/>
              <a:t>gögnin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hafnarsjóðunum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þó</a:t>
            </a:r>
            <a:r>
              <a:rPr lang="en-GB" dirty="0"/>
              <a:t> </a:t>
            </a:r>
            <a:r>
              <a:rPr lang="en-GB" dirty="0" err="1"/>
              <a:t>bárust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lokum</a:t>
            </a:r>
            <a:r>
              <a:rPr lang="en-GB" dirty="0"/>
              <a:t> </a:t>
            </a:r>
            <a:r>
              <a:rPr lang="en-GB" dirty="0" err="1"/>
              <a:t>svör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þeim</a:t>
            </a:r>
            <a:r>
              <a:rPr lang="en-GB" dirty="0"/>
              <a:t> </a:t>
            </a:r>
            <a:r>
              <a:rPr lang="en-GB" dirty="0" err="1"/>
              <a:t>öllum</a:t>
            </a:r>
            <a:r>
              <a:rPr lang="en-GB" dirty="0"/>
              <a:t>.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  <a:r>
              <a:rPr lang="en-GB" dirty="0" err="1"/>
              <a:t>Hækkuðu</a:t>
            </a:r>
            <a:r>
              <a:rPr lang="en-GB" dirty="0"/>
              <a:t> </a:t>
            </a:r>
            <a:r>
              <a:rPr lang="en-GB" dirty="0" err="1"/>
              <a:t>stöðugildi</a:t>
            </a:r>
            <a:r>
              <a:rPr lang="en-GB" dirty="0"/>
              <a:t> um 7,53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árinu</a:t>
            </a:r>
            <a:r>
              <a:rPr lang="en-GB" dirty="0"/>
              <a:t> 2021</a:t>
            </a:r>
          </a:p>
          <a:p>
            <a:r>
              <a:rPr lang="en-GB" dirty="0"/>
              <a:t>- </a:t>
            </a:r>
            <a:r>
              <a:rPr lang="en-GB" dirty="0" err="1"/>
              <a:t>Meðaltöl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ekki </a:t>
            </a:r>
            <a:r>
              <a:rPr lang="en-GB" dirty="0" err="1"/>
              <a:t>endilega</a:t>
            </a:r>
            <a:r>
              <a:rPr lang="en-GB" dirty="0"/>
              <a:t> </a:t>
            </a:r>
            <a:r>
              <a:rPr lang="en-GB" dirty="0" err="1"/>
              <a:t>góður</a:t>
            </a:r>
            <a:r>
              <a:rPr lang="en-GB" dirty="0"/>
              <a:t> </a:t>
            </a:r>
            <a:r>
              <a:rPr lang="en-GB" dirty="0" err="1"/>
              <a:t>mælikvarði</a:t>
            </a:r>
            <a:r>
              <a:rPr lang="en-GB" dirty="0"/>
              <a:t> á </a:t>
            </a:r>
            <a:r>
              <a:rPr lang="en-GB" dirty="0" err="1"/>
              <a:t>stöðu</a:t>
            </a:r>
            <a:r>
              <a:rPr lang="en-GB" dirty="0"/>
              <a:t> </a:t>
            </a:r>
            <a:r>
              <a:rPr lang="en-GB" dirty="0" err="1"/>
              <a:t>hafna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Miðgildið</a:t>
            </a:r>
            <a:r>
              <a:rPr lang="en-GB" dirty="0"/>
              <a:t> 3,5 </a:t>
            </a:r>
            <a:r>
              <a:rPr lang="en-GB" dirty="0" err="1"/>
              <a:t>stöðugildi</a:t>
            </a:r>
            <a:r>
              <a:rPr lang="en-GB" dirty="0"/>
              <a:t> –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Faxaflóahafnir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78 </a:t>
            </a:r>
            <a:r>
              <a:rPr lang="en-GB" dirty="0" err="1"/>
              <a:t>stöðugildi</a:t>
            </a:r>
            <a:endParaRPr lang="en-GB" dirty="0"/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Innflutningur</a:t>
            </a:r>
            <a:r>
              <a:rPr lang="en-GB" dirty="0"/>
              <a:t> </a:t>
            </a:r>
            <a:r>
              <a:rPr lang="en-GB" dirty="0" err="1"/>
              <a:t>meiri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útflutningur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þunginn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inn-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útflutningi</a:t>
            </a:r>
            <a:r>
              <a:rPr lang="en-GB" dirty="0"/>
              <a:t> á </a:t>
            </a:r>
            <a:r>
              <a:rPr lang="en-GB" dirty="0" err="1"/>
              <a:t>þremur</a:t>
            </a:r>
            <a:r>
              <a:rPr lang="en-GB" dirty="0"/>
              <a:t> </a:t>
            </a:r>
            <a:r>
              <a:rPr lang="en-GB" dirty="0" err="1"/>
              <a:t>höfnum</a:t>
            </a:r>
            <a:r>
              <a:rPr lang="en-GB" dirty="0"/>
              <a:t>; </a:t>
            </a:r>
            <a:r>
              <a:rPr lang="en-GB" dirty="0" err="1"/>
              <a:t>Faxaflóahöfnum</a:t>
            </a:r>
            <a:r>
              <a:rPr lang="en-GB" dirty="0"/>
              <a:t>, </a:t>
            </a:r>
            <a:r>
              <a:rPr lang="en-GB" dirty="0" err="1"/>
              <a:t>Fjarðabyggðarhöfnum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Hafnafjarðarhöfn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Heildar</a:t>
            </a:r>
            <a:r>
              <a:rPr lang="en-GB" dirty="0"/>
              <a:t> </a:t>
            </a:r>
            <a:r>
              <a:rPr lang="en-GB" dirty="0" err="1"/>
              <a:t>innflutningur</a:t>
            </a:r>
            <a:r>
              <a:rPr lang="en-GB" dirty="0"/>
              <a:t> 2022: 5,32 </a:t>
            </a:r>
            <a:r>
              <a:rPr lang="en-GB" dirty="0" err="1"/>
              <a:t>m.tonn</a:t>
            </a:r>
            <a:r>
              <a:rPr lang="en-GB" dirty="0"/>
              <a:t> – </a:t>
            </a:r>
            <a:r>
              <a:rPr lang="en-GB" dirty="0" err="1"/>
              <a:t>sem</a:t>
            </a:r>
            <a:r>
              <a:rPr lang="en-GB" dirty="0"/>
              <a:t> er 320.000 </a:t>
            </a:r>
            <a:r>
              <a:rPr lang="en-GB" dirty="0" err="1"/>
              <a:t>tonna</a:t>
            </a:r>
            <a:r>
              <a:rPr lang="en-GB" dirty="0"/>
              <a:t> </a:t>
            </a:r>
            <a:r>
              <a:rPr lang="en-GB" dirty="0" err="1"/>
              <a:t>aukning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2021</a:t>
            </a:r>
          </a:p>
          <a:p>
            <a:r>
              <a:rPr lang="en-GB" dirty="0"/>
              <a:t>- </a:t>
            </a:r>
            <a:r>
              <a:rPr lang="en-GB" dirty="0" err="1"/>
              <a:t>Heildar</a:t>
            </a:r>
            <a:r>
              <a:rPr lang="en-GB" dirty="0"/>
              <a:t> </a:t>
            </a:r>
            <a:r>
              <a:rPr lang="en-GB" dirty="0" err="1"/>
              <a:t>útfluningur</a:t>
            </a:r>
            <a:r>
              <a:rPr lang="en-GB" dirty="0"/>
              <a:t> 2022: 2,33 </a:t>
            </a:r>
            <a:r>
              <a:rPr lang="en-GB" dirty="0" err="1"/>
              <a:t>m.tonn</a:t>
            </a:r>
            <a:r>
              <a:rPr lang="en-GB" dirty="0"/>
              <a:t> –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70.000 </a:t>
            </a:r>
            <a:r>
              <a:rPr lang="en-GB" dirty="0" err="1"/>
              <a:t>tonna</a:t>
            </a:r>
            <a:r>
              <a:rPr lang="en-GB" dirty="0"/>
              <a:t> </a:t>
            </a:r>
            <a:r>
              <a:rPr lang="en-GB" dirty="0" err="1"/>
              <a:t>aukning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2021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Faxaflóahafnir</a:t>
            </a:r>
            <a:r>
              <a:rPr lang="en-GB" dirty="0"/>
              <a:t> er um 38%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heildartekjum</a:t>
            </a:r>
            <a:r>
              <a:rPr lang="en-GB" dirty="0"/>
              <a:t> </a:t>
            </a:r>
            <a:r>
              <a:rPr lang="en-GB" dirty="0" err="1"/>
              <a:t>hafnarsjóðanna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er </a:t>
            </a:r>
            <a:r>
              <a:rPr lang="en-GB" dirty="0" err="1"/>
              <a:t>svipað</a:t>
            </a:r>
            <a:r>
              <a:rPr lang="en-GB" dirty="0"/>
              <a:t> </a:t>
            </a:r>
            <a:r>
              <a:rPr lang="en-GB" dirty="0" err="1"/>
              <a:t>hlutfall</a:t>
            </a:r>
            <a:r>
              <a:rPr lang="en-GB" dirty="0"/>
              <a:t> og </a:t>
            </a:r>
            <a:r>
              <a:rPr lang="en-GB" dirty="0" err="1"/>
              <a:t>íbúafjöldi</a:t>
            </a:r>
            <a:r>
              <a:rPr lang="en-GB" dirty="0"/>
              <a:t> </a:t>
            </a:r>
            <a:r>
              <a:rPr lang="en-GB" dirty="0" err="1"/>
              <a:t>Reykjavíkurborgar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landsmönnnum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  <a:r>
              <a:rPr lang="en-GB" dirty="0" err="1"/>
              <a:t>Aðrar</a:t>
            </a:r>
            <a:r>
              <a:rPr lang="en-GB" dirty="0"/>
              <a:t> </a:t>
            </a:r>
            <a:r>
              <a:rPr lang="en-GB" dirty="0" err="1"/>
              <a:t>tekjur</a:t>
            </a:r>
            <a:r>
              <a:rPr lang="en-GB" dirty="0"/>
              <a:t> </a:t>
            </a:r>
            <a:r>
              <a:rPr lang="en-GB" dirty="0" err="1"/>
              <a:t>vantar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í </a:t>
            </a:r>
            <a:r>
              <a:rPr lang="en-GB" dirty="0" err="1"/>
              <a:t>samtals-töluna</a:t>
            </a:r>
            <a:r>
              <a:rPr lang="en-GB" dirty="0"/>
              <a:t> </a:t>
            </a:r>
            <a:r>
              <a:rPr lang="en-GB" dirty="0" err="1"/>
              <a:t>svo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ekki </a:t>
            </a:r>
            <a:r>
              <a:rPr lang="en-GB" dirty="0" err="1"/>
              <a:t>rekstrartekjur</a:t>
            </a:r>
            <a:r>
              <a:rPr lang="en-GB" dirty="0"/>
              <a:t> </a:t>
            </a:r>
            <a:r>
              <a:rPr lang="en-GB" dirty="0" err="1"/>
              <a:t>hafnanna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Fengum</a:t>
            </a:r>
            <a:r>
              <a:rPr lang="en-GB" dirty="0"/>
              <a:t> </a:t>
            </a:r>
            <a:r>
              <a:rPr lang="en-GB" dirty="0" err="1"/>
              <a:t>fleiri</a:t>
            </a:r>
            <a:r>
              <a:rPr lang="en-GB" dirty="0"/>
              <a:t> </a:t>
            </a:r>
            <a:r>
              <a:rPr lang="en-GB" dirty="0" err="1"/>
              <a:t>tölur</a:t>
            </a:r>
            <a:r>
              <a:rPr lang="en-GB" dirty="0"/>
              <a:t> um </a:t>
            </a:r>
            <a:r>
              <a:rPr lang="en-GB" dirty="0" err="1"/>
              <a:t>skemmtiferðaskip</a:t>
            </a:r>
            <a:r>
              <a:rPr lang="en-GB" dirty="0"/>
              <a:t> í </a:t>
            </a:r>
            <a:r>
              <a:rPr lang="en-GB" dirty="0" err="1"/>
              <a:t>ár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gefur</a:t>
            </a:r>
            <a:r>
              <a:rPr lang="en-GB" dirty="0"/>
              <a:t> </a:t>
            </a:r>
            <a:r>
              <a:rPr lang="en-GB" dirty="0" err="1"/>
              <a:t>okkur</a:t>
            </a:r>
            <a:r>
              <a:rPr lang="en-GB" dirty="0"/>
              <a:t> </a:t>
            </a:r>
            <a:r>
              <a:rPr lang="en-GB" dirty="0" err="1"/>
              <a:t>skýrari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heldur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kom</a:t>
            </a:r>
            <a:r>
              <a:rPr lang="en-GB" dirty="0"/>
              <a:t> </a:t>
            </a:r>
            <a:r>
              <a:rPr lang="en-GB" dirty="0" err="1"/>
              <a:t>árið</a:t>
            </a:r>
            <a:r>
              <a:rPr lang="en-GB" dirty="0"/>
              <a:t> 2021, ekki </a:t>
            </a:r>
            <a:r>
              <a:rPr lang="en-GB" dirty="0" err="1"/>
              <a:t>alveg</a:t>
            </a:r>
            <a:r>
              <a:rPr lang="en-GB" dirty="0"/>
              <a:t> </a:t>
            </a:r>
            <a:r>
              <a:rPr lang="en-GB" dirty="0" err="1"/>
              <a:t>raunhæft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bera</a:t>
            </a:r>
            <a:r>
              <a:rPr lang="en-GB" dirty="0"/>
              <a:t> </a:t>
            </a:r>
            <a:r>
              <a:rPr lang="en-GB" dirty="0" err="1"/>
              <a:t>tölurnar</a:t>
            </a:r>
            <a:r>
              <a:rPr lang="en-GB" dirty="0"/>
              <a:t> saman </a:t>
            </a:r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spurðum</a:t>
            </a:r>
            <a:r>
              <a:rPr lang="en-GB" dirty="0"/>
              <a:t> um </a:t>
            </a:r>
            <a:r>
              <a:rPr lang="en-GB" dirty="0" err="1"/>
              <a:t>afla</a:t>
            </a:r>
            <a:r>
              <a:rPr lang="en-GB" dirty="0"/>
              <a:t> í </a:t>
            </a:r>
            <a:r>
              <a:rPr lang="en-GB" dirty="0" err="1"/>
              <a:t>tonnum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birtum</a:t>
            </a:r>
            <a:r>
              <a:rPr lang="en-GB" dirty="0"/>
              <a:t> </a:t>
            </a:r>
            <a:r>
              <a:rPr lang="en-GB" dirty="0" err="1"/>
              <a:t>þau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í </a:t>
            </a:r>
            <a:r>
              <a:rPr lang="en-GB" dirty="0" err="1"/>
              <a:t>þúsundum</a:t>
            </a:r>
            <a:r>
              <a:rPr lang="en-GB" dirty="0"/>
              <a:t> </a:t>
            </a:r>
            <a:r>
              <a:rPr lang="en-GB" dirty="0" err="1"/>
              <a:t>tonna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Sjáum</a:t>
            </a:r>
            <a:r>
              <a:rPr lang="en-GB" dirty="0"/>
              <a:t> </a:t>
            </a:r>
            <a:r>
              <a:rPr lang="en-GB" dirty="0" err="1"/>
              <a:t>móta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3 </a:t>
            </a:r>
            <a:r>
              <a:rPr lang="en-GB" dirty="0" err="1"/>
              <a:t>hópum</a:t>
            </a:r>
            <a:r>
              <a:rPr lang="en-GB" dirty="0"/>
              <a:t>,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síðan</a:t>
            </a:r>
            <a:r>
              <a:rPr lang="en-GB" dirty="0"/>
              <a:t> </a:t>
            </a:r>
            <a:r>
              <a:rPr lang="en-GB" dirty="0" err="1"/>
              <a:t>tvo</a:t>
            </a:r>
            <a:r>
              <a:rPr lang="en-GB" dirty="0"/>
              <a:t> á </a:t>
            </a:r>
            <a:r>
              <a:rPr lang="en-GB" dirty="0" err="1"/>
              <a:t>toppinum</a:t>
            </a:r>
            <a:endParaRPr lang="en-GB" dirty="0"/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Hafnarsjóðir</a:t>
            </a:r>
            <a:r>
              <a:rPr lang="en-GB" dirty="0"/>
              <a:t> </a:t>
            </a:r>
            <a:r>
              <a:rPr lang="en-GB" dirty="0" err="1"/>
              <a:t>seldur</a:t>
            </a:r>
            <a:r>
              <a:rPr lang="en-GB" dirty="0"/>
              <a:t> í </a:t>
            </a:r>
            <a:r>
              <a:rPr lang="en-GB" dirty="0" err="1"/>
              <a:t>heild</a:t>
            </a:r>
            <a:r>
              <a:rPr lang="en-GB" dirty="0"/>
              <a:t> 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2.188.657 kWh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árið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2022</a:t>
            </a:r>
            <a:endParaRPr lang="en-GB" dirty="0"/>
          </a:p>
          <a:p>
            <a:r>
              <a:rPr lang="en-GB" dirty="0"/>
              <a:t>- 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3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söluhæstu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hafnarsjóðirnir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eru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með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8.895.923 kWh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sölu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eða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40,09%</a:t>
            </a:r>
          </a:p>
          <a:p>
            <a:r>
              <a:rPr lang="en-GB" b="0" i="0" dirty="0">
                <a:effectLst/>
                <a:latin typeface="Times New Roman" panose="02020603050405020304" pitchFamily="18" charset="0"/>
              </a:rPr>
              <a:t>-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Aðstaða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til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sölu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á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rafmagni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fyrir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stærri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skip er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mikilvægt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skref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til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grænnar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framtíðar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það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er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áberandi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hvaða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hafnarsjóðir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verða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að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vera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leiðandi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í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því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verkefni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</a:t>
            </a:r>
            <a:r>
              <a:rPr lang="en-GB" dirty="0" err="1"/>
              <a:t>Afgerandi</a:t>
            </a:r>
            <a:r>
              <a:rPr lang="en-GB" dirty="0"/>
              <a:t> </a:t>
            </a:r>
            <a:r>
              <a:rPr lang="en-GB" dirty="0" err="1"/>
              <a:t>hækkun</a:t>
            </a:r>
            <a:r>
              <a:rPr lang="en-GB" dirty="0"/>
              <a:t> er á </a:t>
            </a:r>
            <a:r>
              <a:rPr lang="en-GB" dirty="0" err="1"/>
              <a:t>rekstrarniðurstöðu</a:t>
            </a:r>
            <a:r>
              <a:rPr lang="en-GB" dirty="0"/>
              <a:t> </a:t>
            </a:r>
            <a:r>
              <a:rPr lang="en-GB" dirty="0" err="1"/>
              <a:t>hafnarsjóðanna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árinu</a:t>
            </a:r>
            <a:r>
              <a:rPr lang="en-GB" dirty="0"/>
              <a:t> 2021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ársins</a:t>
            </a:r>
            <a:r>
              <a:rPr lang="en-GB" dirty="0"/>
              <a:t> 2022, </a:t>
            </a:r>
            <a:r>
              <a:rPr lang="en-GB" dirty="0" err="1"/>
              <a:t>og</a:t>
            </a:r>
            <a:r>
              <a:rPr lang="en-GB" dirty="0"/>
              <a:t> er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vegna</a:t>
            </a:r>
            <a:r>
              <a:rPr lang="en-GB" dirty="0"/>
              <a:t> </a:t>
            </a:r>
            <a:r>
              <a:rPr lang="en-GB" dirty="0" err="1"/>
              <a:t>hárrar</a:t>
            </a:r>
            <a:r>
              <a:rPr lang="en-GB" dirty="0"/>
              <a:t> </a:t>
            </a:r>
            <a:r>
              <a:rPr lang="en-GB" dirty="0" err="1"/>
              <a:t>rekstrarniðurstöðu</a:t>
            </a:r>
            <a:r>
              <a:rPr lang="en-GB" dirty="0"/>
              <a:t> </a:t>
            </a:r>
            <a:r>
              <a:rPr lang="en-GB" dirty="0" err="1"/>
              <a:t>Faxaflóahafnar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upphæð</a:t>
            </a:r>
            <a:r>
              <a:rPr lang="en-GB" dirty="0"/>
              <a:t> 3.373 m.kr. </a:t>
            </a:r>
            <a:r>
              <a:rPr lang="en-GB" dirty="0" err="1"/>
              <a:t>Þessi</a:t>
            </a:r>
            <a:r>
              <a:rPr lang="en-GB" dirty="0"/>
              <a:t> </a:t>
            </a:r>
            <a:r>
              <a:rPr lang="en-GB" dirty="0" err="1"/>
              <a:t>upphæð</a:t>
            </a:r>
            <a:r>
              <a:rPr lang="en-GB" dirty="0"/>
              <a:t> </a:t>
            </a:r>
            <a:r>
              <a:rPr lang="en-GB" dirty="0" err="1"/>
              <a:t>telur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58,15%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heildar-rekstrarniðurstöðu</a:t>
            </a:r>
            <a:r>
              <a:rPr lang="en-GB" dirty="0"/>
              <a:t> </a:t>
            </a:r>
            <a:r>
              <a:rPr lang="en-GB" dirty="0" err="1"/>
              <a:t>hafnarsjóða</a:t>
            </a:r>
            <a:r>
              <a:rPr lang="en-GB" dirty="0"/>
              <a:t> </a:t>
            </a:r>
            <a:r>
              <a:rPr lang="en-GB" dirty="0" err="1"/>
              <a:t>árið</a:t>
            </a:r>
            <a:r>
              <a:rPr lang="en-GB" dirty="0"/>
              <a:t> 2022. </a:t>
            </a:r>
            <a:r>
              <a:rPr lang="en-GB" dirty="0" err="1"/>
              <a:t>Skýrust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einhverju</a:t>
            </a:r>
            <a:r>
              <a:rPr lang="en-GB" dirty="0"/>
              <a:t> </a:t>
            </a:r>
            <a:r>
              <a:rPr lang="en-GB" dirty="0" err="1"/>
              <a:t>leiti</a:t>
            </a:r>
            <a:r>
              <a:rPr lang="en-GB" dirty="0"/>
              <a:t> </a:t>
            </a:r>
            <a:r>
              <a:rPr lang="en-GB" dirty="0" err="1"/>
              <a:t>vegna</a:t>
            </a:r>
            <a:r>
              <a:rPr lang="en-GB" dirty="0"/>
              <a:t> </a:t>
            </a:r>
            <a:r>
              <a:rPr lang="en-GB" dirty="0" err="1"/>
              <a:t>sölu</a:t>
            </a:r>
            <a:r>
              <a:rPr lang="en-GB" dirty="0"/>
              <a:t> á </a:t>
            </a:r>
            <a:r>
              <a:rPr lang="en-GB" dirty="0" err="1"/>
              <a:t>hafnarhúsi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rétt</a:t>
            </a:r>
            <a:r>
              <a:rPr lang="en-GB" dirty="0"/>
              <a:t> </a:t>
            </a:r>
            <a:r>
              <a:rPr lang="en-GB" dirty="0" err="1"/>
              <a:t>rúmlega</a:t>
            </a:r>
            <a:r>
              <a:rPr lang="en-GB" dirty="0"/>
              <a:t> 2 </a:t>
            </a:r>
            <a:r>
              <a:rPr lang="en-GB" dirty="0" err="1"/>
              <a:t>milljarða</a:t>
            </a:r>
            <a:r>
              <a:rPr lang="en-GB" dirty="0"/>
              <a:t>.</a:t>
            </a:r>
          </a:p>
          <a:p>
            <a:r>
              <a:rPr lang="en-GB" dirty="0"/>
              <a:t>- </a:t>
            </a:r>
            <a:r>
              <a:rPr lang="en-GB" dirty="0" err="1"/>
              <a:t>Sjáum</a:t>
            </a:r>
            <a:r>
              <a:rPr lang="en-GB" dirty="0"/>
              <a:t> </a:t>
            </a:r>
            <a:r>
              <a:rPr lang="en-GB" dirty="0" err="1"/>
              <a:t>hvað</a:t>
            </a:r>
            <a:r>
              <a:rPr lang="en-GB" dirty="0"/>
              <a:t> </a:t>
            </a:r>
            <a:r>
              <a:rPr lang="en-GB" dirty="0" err="1"/>
              <a:t>skuldir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skuldbindingar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haldist</a:t>
            </a:r>
            <a:r>
              <a:rPr lang="en-GB" dirty="0"/>
              <a:t> </a:t>
            </a:r>
            <a:r>
              <a:rPr lang="en-GB" dirty="0" err="1"/>
              <a:t>stöðug</a:t>
            </a:r>
            <a:r>
              <a:rPr lang="en-GB" dirty="0"/>
              <a:t> </a:t>
            </a:r>
            <a:r>
              <a:rPr lang="en-GB" dirty="0" err="1"/>
              <a:t>síðustu</a:t>
            </a:r>
            <a:r>
              <a:rPr lang="en-GB" dirty="0"/>
              <a:t> </a:t>
            </a:r>
            <a:r>
              <a:rPr lang="en-GB" dirty="0" err="1"/>
              <a:t>ár</a:t>
            </a:r>
            <a:r>
              <a:rPr lang="en-GB" dirty="0"/>
              <a:t> á </a:t>
            </a:r>
            <a:r>
              <a:rPr lang="en-GB" dirty="0" err="1"/>
              <a:t>meðan</a:t>
            </a:r>
            <a:r>
              <a:rPr lang="en-GB" dirty="0"/>
              <a:t> </a:t>
            </a:r>
            <a:r>
              <a:rPr lang="en-GB" dirty="0" err="1"/>
              <a:t>staða</a:t>
            </a:r>
            <a:r>
              <a:rPr lang="en-GB" dirty="0"/>
              <a:t> </a:t>
            </a:r>
            <a:r>
              <a:rPr lang="en-GB" dirty="0" err="1"/>
              <a:t>hafnarsjóðanna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batna</a:t>
            </a:r>
            <a:endParaRPr lang="en-GB" dirty="0"/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frekari</a:t>
            </a:r>
            <a:r>
              <a:rPr lang="en-GB" dirty="0"/>
              <a:t> </a:t>
            </a:r>
            <a:r>
              <a:rPr lang="en-GB" dirty="0" err="1"/>
              <a:t>sundurliðun</a:t>
            </a:r>
            <a:r>
              <a:rPr lang="en-GB" dirty="0"/>
              <a:t> á </a:t>
            </a:r>
            <a:r>
              <a:rPr lang="en-GB" dirty="0" err="1"/>
              <a:t>rekstrarafkomu</a:t>
            </a:r>
            <a:r>
              <a:rPr lang="en-GB" dirty="0"/>
              <a:t> er </a:t>
            </a:r>
            <a:r>
              <a:rPr lang="en-GB" dirty="0" err="1"/>
              <a:t>auðvelt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bera</a:t>
            </a:r>
            <a:r>
              <a:rPr lang="en-GB" dirty="0"/>
              <a:t> saman </a:t>
            </a:r>
            <a:r>
              <a:rPr lang="en-GB" dirty="0" err="1"/>
              <a:t>tölur</a:t>
            </a:r>
            <a:r>
              <a:rPr lang="en-GB" dirty="0"/>
              <a:t> milli </a:t>
            </a:r>
            <a:r>
              <a:rPr lang="en-GB" dirty="0" err="1"/>
              <a:t>ára</a:t>
            </a:r>
            <a:endParaRPr lang="en-GB" dirty="0"/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Litið</a:t>
            </a:r>
            <a:r>
              <a:rPr lang="en-GB" dirty="0"/>
              <a:t> á </a:t>
            </a:r>
            <a:r>
              <a:rPr lang="en-GB" dirty="0" err="1"/>
              <a:t>einstaka</a:t>
            </a:r>
            <a:r>
              <a:rPr lang="en-GB" dirty="0"/>
              <a:t> </a:t>
            </a:r>
            <a:r>
              <a:rPr lang="en-GB" dirty="0" err="1"/>
              <a:t>hafnarsjóði</a:t>
            </a:r>
            <a:r>
              <a:rPr lang="en-GB" dirty="0"/>
              <a:t> </a:t>
            </a:r>
          </a:p>
          <a:p>
            <a:r>
              <a:rPr lang="en-GB" dirty="0"/>
              <a:t>- </a:t>
            </a:r>
            <a:r>
              <a:rPr lang="en-GB" dirty="0" err="1"/>
              <a:t>Fáum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</a:t>
            </a:r>
            <a:r>
              <a:rPr lang="en-GB" dirty="0" err="1"/>
              <a:t>framlegð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er í </a:t>
            </a:r>
            <a:r>
              <a:rPr lang="en-GB" dirty="0" err="1"/>
              <a:t>heildina</a:t>
            </a:r>
            <a:r>
              <a:rPr lang="en-GB" dirty="0"/>
              <a:t> 41,54% - </a:t>
            </a:r>
            <a:r>
              <a:rPr lang="en-GB" dirty="0" err="1"/>
              <a:t>neikvæð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2 </a:t>
            </a:r>
            <a:r>
              <a:rPr lang="en-GB" dirty="0" err="1"/>
              <a:t>höfnum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hæst</a:t>
            </a:r>
            <a:r>
              <a:rPr lang="en-GB" dirty="0"/>
              <a:t> 76%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Vopnafjarðarhöfn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- Helstu tölur út töflunum hér að framan, en aðrar tölur hafa haldist frekar stöðugar milli ára, sem svo </a:t>
            </a:r>
            <a:r>
              <a:rPr lang="is-IS" dirty="0" err="1"/>
              <a:t>afskritir</a:t>
            </a:r>
            <a:endParaRPr lang="is-IS" dirty="0"/>
          </a:p>
          <a:p>
            <a:r>
              <a:rPr lang="is-IS" dirty="0"/>
              <a:t>- Sjáum hér að framlegðin hækkar í lægra hlutfalli en hinar einingarnar</a:t>
            </a:r>
          </a:p>
          <a:p>
            <a:endParaRPr lang="is-IS" dirty="0"/>
          </a:p>
          <a:p>
            <a:r>
              <a:rPr lang="is-IS" dirty="0"/>
              <a:t>- þegar skoðað í hlutfalli við tekjur (og bætum hérna veltufé frá rekstri við) lækkar hlutfallsleg framlegð frá 2021</a:t>
            </a:r>
          </a:p>
          <a:p>
            <a:r>
              <a:rPr lang="is-IS" dirty="0"/>
              <a:t>- Veltufé stöðugt </a:t>
            </a:r>
          </a:p>
          <a:p>
            <a:r>
              <a:rPr lang="is-IS" dirty="0"/>
              <a:t>- Rekstrarniðurstaðan hækkar verulega – aftur, eflaust vegna fyrrnefndrar sölu Faxaflóahafna á </a:t>
            </a:r>
            <a:r>
              <a:rPr lang="is-IS" dirty="0" err="1"/>
              <a:t>hafnarhúsi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- 9 </a:t>
            </a:r>
            <a:r>
              <a:rPr lang="en-GB" dirty="0" err="1"/>
              <a:t>hafnarsjóðir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skuldahlutfall</a:t>
            </a:r>
            <a:r>
              <a:rPr lang="en-GB" dirty="0"/>
              <a:t> </a:t>
            </a:r>
            <a:r>
              <a:rPr lang="en-GB" dirty="0" err="1"/>
              <a:t>yfir</a:t>
            </a:r>
            <a:r>
              <a:rPr lang="en-GB" dirty="0"/>
              <a:t> 150%,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þeir</a:t>
            </a:r>
            <a:r>
              <a:rPr lang="en-GB" dirty="0"/>
              <a:t> </a:t>
            </a:r>
            <a:r>
              <a:rPr lang="en-GB" dirty="0" err="1"/>
              <a:t>voru</a:t>
            </a:r>
            <a:r>
              <a:rPr lang="en-GB" dirty="0"/>
              <a:t> 11 </a:t>
            </a:r>
            <a:r>
              <a:rPr lang="en-GB" dirty="0" err="1"/>
              <a:t>árið</a:t>
            </a:r>
            <a:r>
              <a:rPr lang="en-GB" dirty="0"/>
              <a:t> 2021. </a:t>
            </a:r>
            <a:r>
              <a:rPr lang="en-GB" dirty="0" err="1"/>
              <a:t>Nokkur</a:t>
            </a:r>
            <a:r>
              <a:rPr lang="en-GB" dirty="0"/>
              <a:t> </a:t>
            </a:r>
            <a:r>
              <a:rPr lang="en-GB" dirty="0" err="1"/>
              <a:t>hreyfing</a:t>
            </a:r>
            <a:r>
              <a:rPr lang="en-GB" dirty="0"/>
              <a:t> á </a:t>
            </a:r>
            <a:r>
              <a:rPr lang="en-GB" dirty="0" err="1"/>
              <a:t>listanum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engar</a:t>
            </a:r>
            <a:r>
              <a:rPr lang="en-GB" dirty="0"/>
              <a:t> </a:t>
            </a:r>
            <a:r>
              <a:rPr lang="en-GB" dirty="0" err="1"/>
              <a:t>nýjar</a:t>
            </a:r>
            <a:r>
              <a:rPr lang="en-GB" dirty="0"/>
              <a:t> </a:t>
            </a:r>
            <a:r>
              <a:rPr lang="en-GB" dirty="0" err="1"/>
              <a:t>hafnir</a:t>
            </a:r>
            <a:r>
              <a:rPr lang="en-GB" dirty="0"/>
              <a:t> </a:t>
            </a:r>
            <a:r>
              <a:rPr lang="en-GB" dirty="0" err="1"/>
              <a:t>bæst</a:t>
            </a:r>
            <a:r>
              <a:rPr lang="en-GB" dirty="0"/>
              <a:t> í </a:t>
            </a:r>
            <a:r>
              <a:rPr lang="en-GB" dirty="0" err="1"/>
              <a:t>hóp</a:t>
            </a:r>
            <a:r>
              <a:rPr lang="en-GB" dirty="0"/>
              <a:t> </a:t>
            </a:r>
            <a:r>
              <a:rPr lang="en-GB" dirty="0" err="1"/>
              <a:t>þeirra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hátt</a:t>
            </a:r>
            <a:r>
              <a:rPr lang="en-GB" dirty="0"/>
              <a:t> </a:t>
            </a:r>
            <a:r>
              <a:rPr lang="en-GB" dirty="0" err="1"/>
              <a:t>skuldahlutfall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Vogahöfn</a:t>
            </a:r>
            <a:r>
              <a:rPr lang="en-GB" dirty="0"/>
              <a:t> í </a:t>
            </a:r>
            <a:r>
              <a:rPr lang="en-GB" dirty="0" err="1"/>
              <a:t>mikið</a:t>
            </a:r>
            <a:r>
              <a:rPr lang="en-GB" dirty="0"/>
              <a:t> </a:t>
            </a:r>
            <a:r>
              <a:rPr lang="en-GB" dirty="0" err="1"/>
              <a:t>betri</a:t>
            </a:r>
            <a:r>
              <a:rPr lang="en-GB" dirty="0"/>
              <a:t> </a:t>
            </a:r>
            <a:r>
              <a:rPr lang="en-GB" dirty="0" err="1"/>
              <a:t>stöðu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Hvammstangahöfn</a:t>
            </a:r>
            <a:r>
              <a:rPr lang="en-GB" dirty="0"/>
              <a:t> í </a:t>
            </a:r>
            <a:r>
              <a:rPr lang="en-GB" dirty="0" err="1"/>
              <a:t>versnandi</a:t>
            </a:r>
            <a:r>
              <a:rPr lang="en-GB" dirty="0"/>
              <a:t> </a:t>
            </a:r>
            <a:r>
              <a:rPr lang="en-GB" dirty="0" err="1"/>
              <a:t>stöðu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Súðavíkuhöfn</a:t>
            </a:r>
            <a:r>
              <a:rPr lang="en-GB" dirty="0"/>
              <a:t> </a:t>
            </a:r>
            <a:r>
              <a:rPr lang="en-GB" dirty="0" err="1"/>
              <a:t>bætt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sig. </a:t>
            </a:r>
          </a:p>
          <a:p>
            <a:endParaRPr lang="en-GB" dirty="0"/>
          </a:p>
          <a:p>
            <a:r>
              <a:rPr lang="en-GB" dirty="0" err="1"/>
              <a:t>Sjáum</a:t>
            </a:r>
            <a:r>
              <a:rPr lang="en-GB" dirty="0"/>
              <a:t> </a:t>
            </a:r>
            <a:r>
              <a:rPr lang="en-GB" dirty="0" err="1"/>
              <a:t>hér</a:t>
            </a:r>
            <a:r>
              <a:rPr lang="en-GB" dirty="0"/>
              <a:t> </a:t>
            </a:r>
            <a:r>
              <a:rPr lang="en-GB" dirty="0" err="1"/>
              <a:t>þá</a:t>
            </a:r>
            <a:r>
              <a:rPr lang="en-GB" dirty="0"/>
              <a:t> 12 </a:t>
            </a:r>
            <a:r>
              <a:rPr lang="en-GB" dirty="0" err="1"/>
              <a:t>hafnarsjóði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áhyggjustig</a:t>
            </a:r>
            <a:r>
              <a:rPr lang="en-GB" dirty="0"/>
              <a:t> </a:t>
            </a:r>
            <a:r>
              <a:rPr lang="en-GB" dirty="0" err="1"/>
              <a:t>yfir</a:t>
            </a:r>
            <a:r>
              <a:rPr lang="en-GB" dirty="0"/>
              <a:t> 1</a:t>
            </a:r>
          </a:p>
          <a:p>
            <a:endParaRPr lang="en-GB" dirty="0"/>
          </a:p>
          <a:p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þetta</a:t>
            </a:r>
            <a:r>
              <a:rPr lang="en-GB" dirty="0"/>
              <a:t> er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tekið</a:t>
            </a:r>
            <a:r>
              <a:rPr lang="en-GB" dirty="0"/>
              <a:t> saman </a:t>
            </a:r>
            <a:r>
              <a:rPr lang="en-GB" dirty="0" err="1"/>
              <a:t>þá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það</a:t>
            </a:r>
            <a:r>
              <a:rPr lang="en-GB" dirty="0"/>
              <a:t> </a:t>
            </a:r>
          </a:p>
          <a:p>
            <a:r>
              <a:rPr lang="en-GB" dirty="0"/>
              <a:t>- 1 </a:t>
            </a:r>
            <a:r>
              <a:rPr lang="en-GB" dirty="0" err="1"/>
              <a:t>hafnarsjóður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áhyggjustig</a:t>
            </a:r>
            <a:r>
              <a:rPr lang="en-GB" dirty="0"/>
              <a:t> 4, </a:t>
            </a:r>
          </a:p>
          <a:p>
            <a:r>
              <a:rPr lang="en-GB" dirty="0"/>
              <a:t>- 4 </a:t>
            </a:r>
            <a:r>
              <a:rPr lang="en-GB" dirty="0" err="1"/>
              <a:t>hafnarsjóðir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áhyggjustig</a:t>
            </a:r>
            <a:r>
              <a:rPr lang="en-GB" dirty="0"/>
              <a:t> 3, </a:t>
            </a:r>
          </a:p>
          <a:p>
            <a:r>
              <a:rPr lang="en-GB" dirty="0"/>
              <a:t>- 6 </a:t>
            </a:r>
            <a:r>
              <a:rPr lang="en-GB" dirty="0" err="1"/>
              <a:t>hafnarsjóðir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áhyggjustig</a:t>
            </a:r>
            <a:r>
              <a:rPr lang="en-GB" dirty="0"/>
              <a:t> 2 </a:t>
            </a:r>
            <a:r>
              <a:rPr lang="en-GB" dirty="0" err="1"/>
              <a:t>og</a:t>
            </a:r>
            <a:r>
              <a:rPr lang="en-GB" dirty="0"/>
              <a:t> </a:t>
            </a:r>
          </a:p>
          <a:p>
            <a:r>
              <a:rPr lang="en-GB" dirty="0"/>
              <a:t>- 1 </a:t>
            </a:r>
            <a:r>
              <a:rPr lang="en-GB" dirty="0" err="1"/>
              <a:t>hafnarsjóður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áhyggjustig</a:t>
            </a:r>
            <a:r>
              <a:rPr lang="en-GB" dirty="0"/>
              <a:t> 1. </a:t>
            </a:r>
          </a:p>
          <a:p>
            <a:endParaRPr lang="en-GB" dirty="0"/>
          </a:p>
          <a:p>
            <a:r>
              <a:rPr lang="en-GB" b="0" i="0" dirty="0">
                <a:effectLst/>
                <a:latin typeface="Times New Roman" panose="02020603050405020304" pitchFamily="18" charset="0"/>
              </a:rPr>
              <a:t>Ef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skoðuð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er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sambærileg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tafla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með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áhyggjustigum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frá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árinu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2021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þá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hefur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áhyggjustigið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hækkað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hjá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Blönduóshöfn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um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eitt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úr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1 í 2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og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Hornafjarðarhöfn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bætist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við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listann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með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eitt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áhyggjustig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ekkert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áhyggjustig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árið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2021. </a:t>
            </a:r>
          </a:p>
          <a:p>
            <a:endParaRPr lang="en-GB" b="0" i="0" dirty="0">
              <a:effectLst/>
              <a:latin typeface="Times New Roman" panose="02020603050405020304" pitchFamily="18" charset="0"/>
            </a:endParaRPr>
          </a:p>
          <a:p>
            <a:r>
              <a:rPr lang="en-GB" b="0" i="0" dirty="0" err="1">
                <a:effectLst/>
                <a:latin typeface="Times New Roman" panose="02020603050405020304" pitchFamily="18" charset="0"/>
              </a:rPr>
              <a:t>Súðavíkurhöfn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lækkar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áhyggjustig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sitt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um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eitt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og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er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nú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3. Og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hefur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það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lækkað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um heil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tvö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hjá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Hólmavíkurhöfn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úr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4 í 2. </a:t>
            </a:r>
          </a:p>
          <a:p>
            <a:endParaRPr lang="en-GB" b="0" i="0" dirty="0">
              <a:effectLst/>
              <a:latin typeface="Times New Roman" panose="02020603050405020304" pitchFamily="18" charset="0"/>
            </a:endParaRPr>
          </a:p>
          <a:p>
            <a:r>
              <a:rPr lang="en-GB" b="0" i="0" dirty="0" err="1">
                <a:effectLst/>
                <a:latin typeface="Times New Roman" panose="02020603050405020304" pitchFamily="18" charset="0"/>
              </a:rPr>
              <a:t>Hafnir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Fjallabyggðar,Reykhólahöfn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og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Vopnafjarðarhöfn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voru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með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eitt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áhyggjustig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árið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2021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hafa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ekkert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 err="1">
                <a:effectLst/>
                <a:latin typeface="Times New Roman" panose="02020603050405020304" pitchFamily="18" charset="0"/>
              </a:rPr>
              <a:t>árið</a:t>
            </a:r>
            <a:r>
              <a:rPr lang="en-GB" b="0" i="0" dirty="0">
                <a:effectLst/>
                <a:latin typeface="Times New Roman" panose="02020603050405020304" pitchFamily="18" charset="0"/>
              </a:rPr>
              <a:t> 2022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7DC94-66CD-4A7C-9EAB-284AFB5C82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10AA-4277-4169-969D-1782E65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1E16E-DF3A-4DE2-8306-E0E499B8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23238-B1CA-4A34-8036-19DE2D64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7C6E8-113A-4024-AB71-1B7D02E6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5C86D-8E58-4E0F-9EB7-E3658539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12FA-8D02-499A-A4ED-F3E9877B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82799-AC21-40D7-9637-CCC3C4366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D13F5-03EF-4E1A-A8A1-C59A9F10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0DEA1-6C7D-423E-96B1-1FEF8E1D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AB8EB-70E5-41E8-8A94-9C2DB226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FE66A-9460-462F-8A99-64EA8B013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AEFF8-E5AE-48D0-9C36-EE632729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772D-F73E-40C0-9CD4-63441053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2325-1376-4F60-94BB-8403D7D2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CBCC-FBAE-45CA-B05B-32FA482D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1D39-C168-4CEB-B402-7A5C98EB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4B47-1DAE-4564-B483-B7C9C8478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3DBBA-1AB9-47A1-8C3A-55D799ED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FBEF-D9FE-478E-87C7-FDB8D8A6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4561-E6E2-4A98-B554-837AA9D1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1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0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D952-56D8-4505-B27B-638B294D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27D7-BD6F-4742-9378-E4CC5B37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30B25-2979-4FC8-9BA1-1FE9A6F20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D6065-8E05-40E4-B890-649D43EC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AB657-A2EC-4CAE-B3DB-25FF4BB7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C7078-AA41-4052-89C2-EFA36693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1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9201-8EF7-4358-873F-8A420C36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CE4BF-E19E-490F-8E0F-458B65810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0AA48-9F37-4466-A04B-F572F861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F9588-4772-4F05-9B09-83C799A7B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7992E-7E94-445C-AFE7-7305BBB21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E0770-3969-42C8-B1B5-BB2DA28B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14807-5817-4E0C-B727-51E361D6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2A532-888C-486C-A4B7-B15ECFF7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6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DE9B-F6DD-43F5-9D4B-2CD07025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6BC50-7203-4053-9A14-ADF1E5D4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24ECB-E867-495D-AB75-38ADDE9B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9A0EF-F01D-4F07-9950-43A413E4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CD405-D2F8-45D4-B3B7-D8785F4A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4EB73-F436-4E4A-9629-3E266691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6736-4FBC-4AF8-B610-98794281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8886-AA39-428A-937B-1362BF68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C6C7D-681F-433C-96FF-0AAA2563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BFDA-3F72-4861-A307-602A16A55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EAF07-85CB-4BC9-A98A-A34D7C22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3DD7A-1293-4513-ADFA-D48EBC96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6DCEB-3D22-4756-9EDB-A2473EDB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B98D-B31E-4ACF-99F8-87889BD0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18422-70A7-4BEF-B4B4-ABC312D63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43109-8379-4A4D-9402-D00E6F57F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B0589-E5AD-47DD-9979-DAF24AE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0DB85-53A0-4EFD-B255-E5E9DC13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DC400-D056-4830-BB58-61613C5B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DA71C-7A1C-4C7F-B264-D37CE203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C1516-CDB5-42C6-B100-A7FFF06D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550BF-AABA-40A1-953E-0C833621E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AA14-0801-43C0-81BC-942DF78AC35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6E339-9147-4859-8EFB-4A32E918F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A310-06C7-47D2-814B-EC2DBF54F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4CE1-1154-4B80-9BF4-1DD87B06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duce-ubc.github.io/r_and_rstudio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D_D1176D0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E_58B1B24F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object on a wood surface&#10;&#10;Description automatically generated">
            <a:extLst>
              <a:ext uri="{FF2B5EF4-FFF2-40B4-BE49-F238E27FC236}">
                <a16:creationId xmlns:a16="http://schemas.microsoft.com/office/drawing/2014/main" id="{0AB8F443-25ED-E097-865A-E2BEFEF6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07631" y="1500850"/>
            <a:ext cx="6974114" cy="39229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44465C-AF38-4317-AADC-A55048350EE5}"/>
              </a:ext>
            </a:extLst>
          </p:cNvPr>
          <p:cNvSpPr/>
          <p:nvPr/>
        </p:nvSpPr>
        <p:spPr>
          <a:xfrm>
            <a:off x="3352799" y="-31996"/>
            <a:ext cx="391886" cy="6921994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BDED8-C157-4366-9F1E-CB85D58C7390}"/>
              </a:ext>
            </a:extLst>
          </p:cNvPr>
          <p:cNvSpPr/>
          <p:nvPr/>
        </p:nvSpPr>
        <p:spPr>
          <a:xfrm>
            <a:off x="3853542" y="-24738"/>
            <a:ext cx="391886" cy="6921994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DD45F5-8214-4659-BA4A-F476869BF7AA}"/>
              </a:ext>
            </a:extLst>
          </p:cNvPr>
          <p:cNvSpPr/>
          <p:nvPr/>
        </p:nvSpPr>
        <p:spPr>
          <a:xfrm>
            <a:off x="4354285" y="-31994"/>
            <a:ext cx="391886" cy="6921994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4DFB44-D5C0-4157-92A6-1C84C0965D29}"/>
              </a:ext>
            </a:extLst>
          </p:cNvPr>
          <p:cNvSpPr txBox="1"/>
          <p:nvPr/>
        </p:nvSpPr>
        <p:spPr>
          <a:xfrm>
            <a:off x="5136291" y="2343821"/>
            <a:ext cx="5879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ÚTTEKT OG GREINING Á FJÁRHAGSTÖÐU ÍSLENSKRA HAFNA 2022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A8393-BB82-5BAA-2000-E0F03EDCE071}"/>
              </a:ext>
            </a:extLst>
          </p:cNvPr>
          <p:cNvSpPr txBox="1"/>
          <p:nvPr/>
        </p:nvSpPr>
        <p:spPr>
          <a:xfrm>
            <a:off x="5065887" y="3991965"/>
            <a:ext cx="290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Sólveig Ástudóttir Daðadóttir</a:t>
            </a:r>
            <a:endParaRPr lang="en-US" sz="1400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7AE3A-D2A4-A977-D3E1-ACABD04E1328}"/>
              </a:ext>
            </a:extLst>
          </p:cNvPr>
          <p:cNvSpPr txBox="1"/>
          <p:nvPr/>
        </p:nvSpPr>
        <p:spPr>
          <a:xfrm>
            <a:off x="5065887" y="4321659"/>
            <a:ext cx="5676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Tölfræðingur</a:t>
            </a:r>
            <a:r>
              <a:rPr lang="en-US" sz="1200" b="0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á Hag- </a:t>
            </a:r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200" b="0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</a:t>
            </a:r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ppl</a:t>
            </a:r>
            <a:r>
              <a:rPr lang="en-US" sz="1200" dirty="0" err="1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ýsingasviði</a:t>
            </a:r>
            <a:r>
              <a:rPr lang="en-US" sz="1200" dirty="0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</a:p>
          <a:p>
            <a:r>
              <a:rPr lang="en-US" sz="1200" dirty="0" err="1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Sambandi</a:t>
            </a:r>
            <a:r>
              <a:rPr lang="en-US" sz="1200" dirty="0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dirty="0" err="1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íslenskra</a:t>
            </a:r>
            <a:r>
              <a:rPr lang="en-US" sz="1200" dirty="0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sveitarfélaga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9F196F6-7989-1A49-EFAF-17EC47740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FB56BB-5066-35C1-8C60-7CB42EC4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463" y="6075268"/>
            <a:ext cx="452045" cy="4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E46402-C8C9-026D-2B9B-3F2CFD4099BB}"/>
              </a:ext>
            </a:extLst>
          </p:cNvPr>
          <p:cNvSpPr txBox="1"/>
          <p:nvPr/>
        </p:nvSpPr>
        <p:spPr>
          <a:xfrm>
            <a:off x="5672206" y="6075268"/>
            <a:ext cx="5676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Unnið</a:t>
            </a:r>
            <a:r>
              <a:rPr lang="en-US" sz="1200" b="0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</a:t>
            </a:r>
            <a:r>
              <a:rPr lang="en-US" sz="1200" b="0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Sambandi</a:t>
            </a:r>
            <a:r>
              <a:rPr lang="en-US" sz="1200" b="0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íslenskra</a:t>
            </a:r>
            <a:r>
              <a:rPr lang="en-US" sz="1200" b="0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200" b="0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sveitarfélaga</a:t>
            </a:r>
            <a:endParaRPr lang="en-US" sz="1200" b="0" i="0" dirty="0">
              <a:solidFill>
                <a:srgbClr val="555555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dirty="0" err="1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Ábyrgðarmaður</a:t>
            </a:r>
            <a:r>
              <a:rPr lang="en-US" sz="1200" dirty="0">
                <a:solidFill>
                  <a:srgbClr val="5555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Sólveig Ástudóttir Daðadóttir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6AD5B4-135C-F183-D4C9-0CFEA545E40D}"/>
              </a:ext>
            </a:extLst>
          </p:cNvPr>
          <p:cNvGrpSpPr/>
          <p:nvPr/>
        </p:nvGrpSpPr>
        <p:grpSpPr>
          <a:xfrm>
            <a:off x="0" y="-24838"/>
            <a:ext cx="12198475" cy="1364596"/>
            <a:chOff x="0" y="-24838"/>
            <a:chExt cx="12198475" cy="13645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AD0F2F-3D39-1D27-7AAC-4FDF65338F31}"/>
                </a:ext>
              </a:extLst>
            </p:cNvPr>
            <p:cNvSpPr txBox="1"/>
            <p:nvPr/>
          </p:nvSpPr>
          <p:spPr>
            <a:xfrm>
              <a:off x="3555998" y="754983"/>
              <a:ext cx="502458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S" sz="3200" b="1" dirty="0">
                  <a:solidFill>
                    <a:srgbClr val="DB620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Inngangur</a:t>
              </a:r>
              <a:endParaRPr lang="en-US" sz="32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80EE48-33EB-2BA1-6C29-33811A08F068}"/>
                </a:ext>
              </a:extLst>
            </p:cNvPr>
            <p:cNvSpPr/>
            <p:nvPr/>
          </p:nvSpPr>
          <p:spPr>
            <a:xfrm rot="5400000">
              <a:off x="5903295" y="-5928133"/>
              <a:ext cx="391886" cy="12198475"/>
            </a:xfrm>
            <a:prstGeom prst="rect">
              <a:avLst/>
            </a:prstGeom>
            <a:solidFill>
              <a:srgbClr val="005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CF5901D-35D1-D4AB-936C-CE8D91AA4534}"/>
              </a:ext>
            </a:extLst>
          </p:cNvPr>
          <p:cNvSpPr/>
          <p:nvPr/>
        </p:nvSpPr>
        <p:spPr>
          <a:xfrm>
            <a:off x="4910593" y="2191944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85BFE-AA41-FFA7-B1FC-CC8BEE65205F}"/>
              </a:ext>
            </a:extLst>
          </p:cNvPr>
          <p:cNvSpPr txBox="1"/>
          <p:nvPr/>
        </p:nvSpPr>
        <p:spPr>
          <a:xfrm>
            <a:off x="4908252" y="2191944"/>
            <a:ext cx="237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Sambærilegt form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CD59CD-4338-AEB7-4423-1B4F9689D18E}"/>
              </a:ext>
            </a:extLst>
          </p:cNvPr>
          <p:cNvSpPr/>
          <p:nvPr/>
        </p:nvSpPr>
        <p:spPr>
          <a:xfrm>
            <a:off x="8651166" y="2184294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C2E408-98C0-68FA-2D60-B615D35FFF5E}"/>
              </a:ext>
            </a:extLst>
          </p:cNvPr>
          <p:cNvSpPr txBox="1"/>
          <p:nvPr/>
        </p:nvSpPr>
        <p:spPr>
          <a:xfrm>
            <a:off x="8668112" y="2184294"/>
            <a:ext cx="237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Vinnsla</a:t>
            </a: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á </a:t>
            </a:r>
            <a:r>
              <a:rPr lang="en-GB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gögnum</a:t>
            </a:r>
            <a:endParaRPr lang="en-I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E2DC4-BF09-F45A-D4F6-DC65F8E9B896}"/>
              </a:ext>
            </a:extLst>
          </p:cNvPr>
          <p:cNvSpPr/>
          <p:nvPr/>
        </p:nvSpPr>
        <p:spPr>
          <a:xfrm>
            <a:off x="1165338" y="2184294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A1187-1D6E-841D-2B32-034306CBB175}"/>
              </a:ext>
            </a:extLst>
          </p:cNvPr>
          <p:cNvSpPr txBox="1"/>
          <p:nvPr/>
        </p:nvSpPr>
        <p:spPr>
          <a:xfrm>
            <a:off x="1567415" y="2184294"/>
            <a:ext cx="1571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Aðildahafnir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C71D754-F699-DE90-A08D-5A4B28BBE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70" y="2911053"/>
            <a:ext cx="3286740" cy="2128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733E1-9DDD-625D-1E4A-F8DC075E7461}"/>
              </a:ext>
            </a:extLst>
          </p:cNvPr>
          <p:cNvSpPr txBox="1"/>
          <p:nvPr/>
        </p:nvSpPr>
        <p:spPr>
          <a:xfrm>
            <a:off x="692770" y="5268857"/>
            <a:ext cx="3286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1400" dirty="0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Ennþá sömu 32 hafnarsjóðirnir</a:t>
            </a:r>
          </a:p>
          <a:p>
            <a:pPr algn="ctr"/>
            <a:endParaRPr lang="en-IS" sz="1400" dirty="0">
              <a:solidFill>
                <a:schemeClr val="bg1">
                  <a:lumMod val="65000"/>
                </a:schemeClr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ctr"/>
            <a:r>
              <a:rPr lang="en-IS" sz="1400" dirty="0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Alls 70 hafnir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CE9E9-39D6-DF25-567F-3143EFD82F95}"/>
              </a:ext>
            </a:extLst>
          </p:cNvPr>
          <p:cNvSpPr txBox="1"/>
          <p:nvPr/>
        </p:nvSpPr>
        <p:spPr>
          <a:xfrm>
            <a:off x="4808927" y="5268857"/>
            <a:ext cx="2375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1400" dirty="0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Excel skjal til útfyllingar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230E544-FC3B-748A-8B04-E44DFA0D5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834" y="3239682"/>
            <a:ext cx="1569682" cy="14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EFB08C-BFCD-9B86-C1F0-AAE6FE4BF1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pic>
        <p:nvPicPr>
          <p:cNvPr id="11" name="Picture 10" descr="A blue circle with a white letter r">
            <a:extLst>
              <a:ext uri="{FF2B5EF4-FFF2-40B4-BE49-F238E27FC236}">
                <a16:creationId xmlns:a16="http://schemas.microsoft.com/office/drawing/2014/main" id="{E17B0583-19B7-7952-4254-95999D6610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71101" y="2984056"/>
            <a:ext cx="1969518" cy="19711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24A835-B052-62AC-CC67-6D41AF8374A0}"/>
              </a:ext>
            </a:extLst>
          </p:cNvPr>
          <p:cNvSpPr txBox="1"/>
          <p:nvPr/>
        </p:nvSpPr>
        <p:spPr>
          <a:xfrm>
            <a:off x="8668111" y="5268856"/>
            <a:ext cx="237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Ársskýrslan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unnin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í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forritinu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R studio</a:t>
            </a:r>
            <a:endParaRPr lang="en-IS" sz="1400" dirty="0">
              <a:solidFill>
                <a:schemeClr val="bg1">
                  <a:lumMod val="65000"/>
                </a:schemeClr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6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18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18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A18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6" grpId="0" animBg="1"/>
      <p:bldP spid="26" grpId="1" animBg="1"/>
      <p:bldP spid="9" grpId="0"/>
      <p:bldP spid="9" grpId="1"/>
      <p:bldP spid="10" grpId="0"/>
      <p:bldP spid="10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CBBFC7EB-ED91-0E18-B606-8E49BDE0D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008" y="1898501"/>
            <a:ext cx="8099127" cy="4857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AD0F2F-3D39-1D27-7AAC-4FDF65338F31}"/>
              </a:ext>
            </a:extLst>
          </p:cNvPr>
          <p:cNvSpPr txBox="1"/>
          <p:nvPr/>
        </p:nvSpPr>
        <p:spPr>
          <a:xfrm>
            <a:off x="3555998" y="754983"/>
            <a:ext cx="5024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Umsvif</a:t>
            </a:r>
            <a:endParaRPr lang="en-US" sz="32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Helstu</a:t>
            </a:r>
            <a:r>
              <a:rPr lang="en-US" sz="16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tölur</a:t>
            </a:r>
            <a:endParaRPr lang="en-US" sz="16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80EE48-33EB-2BA1-6C29-33811A08F068}"/>
              </a:ext>
            </a:extLst>
          </p:cNvPr>
          <p:cNvSpPr/>
          <p:nvPr/>
        </p:nvSpPr>
        <p:spPr>
          <a:xfrm rot="5400000">
            <a:off x="5903295" y="-5928133"/>
            <a:ext cx="391886" cy="12198475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D7D12-AFAC-C85F-992A-386A4E712079}"/>
              </a:ext>
            </a:extLst>
          </p:cNvPr>
          <p:cNvSpPr/>
          <p:nvPr/>
        </p:nvSpPr>
        <p:spPr>
          <a:xfrm>
            <a:off x="286797" y="941408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E1A72-D2E9-15FE-D1FF-C34890D0CDF7}"/>
              </a:ext>
            </a:extLst>
          </p:cNvPr>
          <p:cNvSpPr txBox="1"/>
          <p:nvPr/>
        </p:nvSpPr>
        <p:spPr>
          <a:xfrm>
            <a:off x="254935" y="964350"/>
            <a:ext cx="243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Inn- og útflutningur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F407B-BDE8-0B63-5423-D3CA2B54B527}"/>
              </a:ext>
            </a:extLst>
          </p:cNvPr>
          <p:cNvSpPr/>
          <p:nvPr/>
        </p:nvSpPr>
        <p:spPr>
          <a:xfrm>
            <a:off x="287202" y="1380510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5F440F-C753-65BA-499F-40F187285531}"/>
              </a:ext>
            </a:extLst>
          </p:cNvPr>
          <p:cNvSpPr txBox="1"/>
          <p:nvPr/>
        </p:nvSpPr>
        <p:spPr>
          <a:xfrm>
            <a:off x="256324" y="1380510"/>
            <a:ext cx="237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Dreifing Tekna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A8653-8336-75E4-9E7E-0ABB1BA4042E}"/>
              </a:ext>
            </a:extLst>
          </p:cNvPr>
          <p:cNvSpPr/>
          <p:nvPr/>
        </p:nvSpPr>
        <p:spPr>
          <a:xfrm>
            <a:off x="286797" y="481033"/>
            <a:ext cx="2375496" cy="369332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A2384-40F8-E6B7-0457-850F1BE90F0F}"/>
              </a:ext>
            </a:extLst>
          </p:cNvPr>
          <p:cNvSpPr txBox="1"/>
          <p:nvPr/>
        </p:nvSpPr>
        <p:spPr>
          <a:xfrm>
            <a:off x="645208" y="462862"/>
            <a:ext cx="1571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Stöðugildi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57184AD-5E67-40CA-12B5-9E3F16036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D5516CC-DCFE-91A7-CE3F-F8351A122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4973"/>
              </p:ext>
            </p:extLst>
          </p:nvPr>
        </p:nvGraphicFramePr>
        <p:xfrm>
          <a:off x="2969768" y="3037708"/>
          <a:ext cx="6252464" cy="230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357">
                  <a:extLst>
                    <a:ext uri="{9D8B030D-6E8A-4147-A177-3AD203B41FA5}">
                      <a16:colId xmlns:a16="http://schemas.microsoft.com/office/drawing/2014/main" val="512702714"/>
                    </a:ext>
                  </a:extLst>
                </a:gridCol>
                <a:gridCol w="2233107">
                  <a:extLst>
                    <a:ext uri="{9D8B030D-6E8A-4147-A177-3AD203B41FA5}">
                      <a16:colId xmlns:a16="http://schemas.microsoft.com/office/drawing/2014/main" val="4016795747"/>
                    </a:ext>
                  </a:extLst>
                </a:gridCol>
              </a:tblGrid>
              <a:tr h="569663">
                <a:tc>
                  <a:txBody>
                    <a:bodyPr/>
                    <a:lstStyle/>
                    <a:p>
                      <a:r>
                        <a:rPr lang="is-I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Fjöldi stöðugilda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12960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r>
                        <a:rPr lang="is-IS" dirty="0"/>
                        <a:t>Heildarfjöldi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dirty="0"/>
                        <a:t>220,98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64156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r>
                        <a:rPr lang="is-IS" dirty="0"/>
                        <a:t>Meðaltal með Faxaflóahöfnum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6,91</a:t>
                      </a:r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729802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r>
                        <a:rPr lang="is-IS" dirty="0"/>
                        <a:t>Meðaltal án Faxaflóahafna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5,41</a:t>
                      </a:r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24147"/>
                  </a:ext>
                </a:extLst>
              </a:tr>
            </a:tbl>
          </a:graphicData>
        </a:graphic>
      </p:graphicFrame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17211A9C-E77B-02FF-A7CD-27D9A28661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572" y="1519804"/>
            <a:ext cx="6328856" cy="53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0AD0F2F-3D39-1D27-7AAC-4FDF65338F31}"/>
              </a:ext>
            </a:extLst>
          </p:cNvPr>
          <p:cNvSpPr txBox="1"/>
          <p:nvPr/>
        </p:nvSpPr>
        <p:spPr>
          <a:xfrm>
            <a:off x="3019458" y="665699"/>
            <a:ext cx="6153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Umsvif</a:t>
            </a:r>
            <a:endParaRPr lang="en-US" sz="16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80EE48-33EB-2BA1-6C29-33811A08F068}"/>
              </a:ext>
            </a:extLst>
          </p:cNvPr>
          <p:cNvSpPr/>
          <p:nvPr/>
        </p:nvSpPr>
        <p:spPr>
          <a:xfrm rot="5400000">
            <a:off x="5903295" y="-5928133"/>
            <a:ext cx="391886" cy="12198475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D7D12-AFAC-C85F-992A-386A4E712079}"/>
              </a:ext>
            </a:extLst>
          </p:cNvPr>
          <p:cNvSpPr/>
          <p:nvPr/>
        </p:nvSpPr>
        <p:spPr>
          <a:xfrm>
            <a:off x="286797" y="941408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E1A72-D2E9-15FE-D1FF-C34890D0CDF7}"/>
              </a:ext>
            </a:extLst>
          </p:cNvPr>
          <p:cNvSpPr txBox="1"/>
          <p:nvPr/>
        </p:nvSpPr>
        <p:spPr>
          <a:xfrm>
            <a:off x="268113" y="965590"/>
            <a:ext cx="2375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Afla landað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A8653-8336-75E4-9E7E-0ABB1BA4042E}"/>
              </a:ext>
            </a:extLst>
          </p:cNvPr>
          <p:cNvSpPr/>
          <p:nvPr/>
        </p:nvSpPr>
        <p:spPr>
          <a:xfrm>
            <a:off x="286797" y="481033"/>
            <a:ext cx="2375496" cy="369332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A2384-40F8-E6B7-0457-850F1BE90F0F}"/>
              </a:ext>
            </a:extLst>
          </p:cNvPr>
          <p:cNvSpPr txBox="1"/>
          <p:nvPr/>
        </p:nvSpPr>
        <p:spPr>
          <a:xfrm>
            <a:off x="286798" y="491459"/>
            <a:ext cx="2375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Einstakir sjóðir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57184AD-5E67-40CA-12B5-9E3F16036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15480-DAE5-978B-C0CC-92B7724994A7}"/>
              </a:ext>
            </a:extLst>
          </p:cNvPr>
          <p:cNvSpPr/>
          <p:nvPr/>
        </p:nvSpPr>
        <p:spPr>
          <a:xfrm>
            <a:off x="286797" y="1429962"/>
            <a:ext cx="2375496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38C4D-3BBF-E05A-91AB-6C903BCD8256}"/>
              </a:ext>
            </a:extLst>
          </p:cNvPr>
          <p:cNvSpPr txBox="1"/>
          <p:nvPr/>
        </p:nvSpPr>
        <p:spPr>
          <a:xfrm>
            <a:off x="462555" y="1444410"/>
            <a:ext cx="1986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Rafmagnssala</a:t>
            </a:r>
            <a:endParaRPr lang="en-I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1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97B2F7D-7DE6-1300-0C34-7474894CC4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47" y="1288067"/>
            <a:ext cx="4413101" cy="5569933"/>
          </a:xfrm>
          <a:prstGeom prst="rect">
            <a:avLst/>
          </a:prstGeom>
        </p:spPr>
      </p:pic>
      <p:pic>
        <p:nvPicPr>
          <p:cNvPr id="22" name="Picture 21" descr="A graph with blue dots&#10;&#10;Description automatically generated">
            <a:extLst>
              <a:ext uri="{FF2B5EF4-FFF2-40B4-BE49-F238E27FC236}">
                <a16:creationId xmlns:a16="http://schemas.microsoft.com/office/drawing/2014/main" id="{CAEE8F24-3AC8-7A82-8933-77274B7FF6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269" y="1334922"/>
            <a:ext cx="5935456" cy="5523078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9542A7DD-7561-BA30-17E9-DDB056090A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633" y="1799294"/>
            <a:ext cx="7734374" cy="49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3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4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59BC88-38B7-6E89-61CF-FC6846E1A42E}"/>
              </a:ext>
            </a:extLst>
          </p:cNvPr>
          <p:cNvSpPr txBox="1"/>
          <p:nvPr/>
        </p:nvSpPr>
        <p:spPr>
          <a:xfrm>
            <a:off x="3555998" y="754983"/>
            <a:ext cx="5024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Rekstrarafkoma</a:t>
            </a:r>
            <a:endParaRPr lang="en-US" sz="32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Helstu</a:t>
            </a:r>
            <a:r>
              <a:rPr lang="en-US" sz="16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tölur</a:t>
            </a:r>
            <a:endParaRPr lang="en-US" sz="16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B6F11-8713-9658-414D-15CAA37CE1FA}"/>
              </a:ext>
            </a:extLst>
          </p:cNvPr>
          <p:cNvSpPr/>
          <p:nvPr/>
        </p:nvSpPr>
        <p:spPr>
          <a:xfrm rot="5400000">
            <a:off x="5903295" y="-5928133"/>
            <a:ext cx="391886" cy="12198475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C5086-6EBE-E842-DC22-A50ACD3087D8}"/>
              </a:ext>
            </a:extLst>
          </p:cNvPr>
          <p:cNvSpPr/>
          <p:nvPr/>
        </p:nvSpPr>
        <p:spPr>
          <a:xfrm>
            <a:off x="286797" y="941408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F0928-A928-B881-CAAD-00575227F853}"/>
              </a:ext>
            </a:extLst>
          </p:cNvPr>
          <p:cNvSpPr txBox="1"/>
          <p:nvPr/>
        </p:nvSpPr>
        <p:spPr>
          <a:xfrm>
            <a:off x="209017" y="954309"/>
            <a:ext cx="243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Sundurliðun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1A1D02-1502-69E1-35E1-1459A67F0800}"/>
              </a:ext>
            </a:extLst>
          </p:cNvPr>
          <p:cNvSpPr/>
          <p:nvPr/>
        </p:nvSpPr>
        <p:spPr>
          <a:xfrm>
            <a:off x="286797" y="1385227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0B098-7C44-695F-1BF8-CC6C47F3907B}"/>
              </a:ext>
            </a:extLst>
          </p:cNvPr>
          <p:cNvSpPr txBox="1"/>
          <p:nvPr/>
        </p:nvSpPr>
        <p:spPr>
          <a:xfrm>
            <a:off x="229271" y="1375167"/>
            <a:ext cx="2375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Einstakir sjóðir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AC266-6E28-81DE-0708-9BA6A19B4974}"/>
              </a:ext>
            </a:extLst>
          </p:cNvPr>
          <p:cNvSpPr/>
          <p:nvPr/>
        </p:nvSpPr>
        <p:spPr>
          <a:xfrm>
            <a:off x="286797" y="481033"/>
            <a:ext cx="2375496" cy="369332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22B51-D177-C889-609F-7108591BB31B}"/>
              </a:ext>
            </a:extLst>
          </p:cNvPr>
          <p:cNvSpPr txBox="1"/>
          <p:nvPr/>
        </p:nvSpPr>
        <p:spPr>
          <a:xfrm>
            <a:off x="286798" y="481033"/>
            <a:ext cx="2375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Breyting milli ára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6939A7C-205F-8E12-E7CD-6EE6BB1D9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pic>
        <p:nvPicPr>
          <p:cNvPr id="15" name="Picture 14" descr="A screenshot of a data&#10;&#10;Description automatically generated">
            <a:extLst>
              <a:ext uri="{FF2B5EF4-FFF2-40B4-BE49-F238E27FC236}">
                <a16:creationId xmlns:a16="http://schemas.microsoft.com/office/drawing/2014/main" id="{BE0EE6A4-29EB-494A-4C93-6F8C15018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13" y="2608547"/>
            <a:ext cx="7266173" cy="2695837"/>
          </a:xfrm>
          <a:prstGeom prst="rect">
            <a:avLst/>
          </a:prstGeom>
        </p:spPr>
      </p:pic>
      <p:pic>
        <p:nvPicPr>
          <p:cNvPr id="18" name="Picture 17" descr="A table of numbers and text&#10;&#10;Description automatically generated">
            <a:extLst>
              <a:ext uri="{FF2B5EF4-FFF2-40B4-BE49-F238E27FC236}">
                <a16:creationId xmlns:a16="http://schemas.microsoft.com/office/drawing/2014/main" id="{CB11C726-50B8-E38F-A784-39709AE138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60" y="1271622"/>
            <a:ext cx="5129660" cy="5586378"/>
          </a:xfrm>
          <a:prstGeom prst="rect">
            <a:avLst/>
          </a:prstGeom>
        </p:spPr>
      </p:pic>
      <p:pic>
        <p:nvPicPr>
          <p:cNvPr id="21" name="Picture 20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FDE28548-276F-52D9-38E6-F61EB81E35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293" y="1772684"/>
            <a:ext cx="7534940" cy="5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4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8E2ABE2D-F2C5-6DE4-1189-6BAF3769E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072" y="1793735"/>
            <a:ext cx="6321855" cy="49788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AD0F2F-3D39-1D27-7AAC-4FDF65338F31}"/>
              </a:ext>
            </a:extLst>
          </p:cNvPr>
          <p:cNvSpPr txBox="1"/>
          <p:nvPr/>
        </p:nvSpPr>
        <p:spPr>
          <a:xfrm>
            <a:off x="3555998" y="754983"/>
            <a:ext cx="5024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Hlutfall</a:t>
            </a:r>
            <a:r>
              <a:rPr lang="en-US" sz="32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</a:t>
            </a:r>
            <a:r>
              <a:rPr lang="en-US" sz="32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tekjum</a:t>
            </a:r>
            <a:endParaRPr lang="en-US" sz="32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Helstu</a:t>
            </a:r>
            <a:r>
              <a:rPr lang="en-US" sz="16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tölur</a:t>
            </a:r>
            <a:endParaRPr lang="en-US" sz="16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80EE48-33EB-2BA1-6C29-33811A08F068}"/>
              </a:ext>
            </a:extLst>
          </p:cNvPr>
          <p:cNvSpPr/>
          <p:nvPr/>
        </p:nvSpPr>
        <p:spPr>
          <a:xfrm rot="5400000">
            <a:off x="5903295" y="-5928133"/>
            <a:ext cx="391886" cy="12198475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D7D12-AFAC-C85F-992A-386A4E712079}"/>
              </a:ext>
            </a:extLst>
          </p:cNvPr>
          <p:cNvSpPr/>
          <p:nvPr/>
        </p:nvSpPr>
        <p:spPr>
          <a:xfrm>
            <a:off x="286797" y="941408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E1A72-D2E9-15FE-D1FF-C34890D0CDF7}"/>
              </a:ext>
            </a:extLst>
          </p:cNvPr>
          <p:cNvSpPr txBox="1"/>
          <p:nvPr/>
        </p:nvSpPr>
        <p:spPr>
          <a:xfrm>
            <a:off x="224462" y="970214"/>
            <a:ext cx="243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Hlutfall</a:t>
            </a: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</a:t>
            </a:r>
            <a:r>
              <a:rPr lang="en-GB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tekjum</a:t>
            </a:r>
            <a:endParaRPr lang="en-I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A8653-8336-75E4-9E7E-0ABB1BA4042E}"/>
              </a:ext>
            </a:extLst>
          </p:cNvPr>
          <p:cNvSpPr/>
          <p:nvPr/>
        </p:nvSpPr>
        <p:spPr>
          <a:xfrm>
            <a:off x="286797" y="483965"/>
            <a:ext cx="2375496" cy="369332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A2384-40F8-E6B7-0457-850F1BE90F0F}"/>
              </a:ext>
            </a:extLst>
          </p:cNvPr>
          <p:cNvSpPr txBox="1"/>
          <p:nvPr/>
        </p:nvSpPr>
        <p:spPr>
          <a:xfrm>
            <a:off x="450766" y="469562"/>
            <a:ext cx="1986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Sundurliðun</a:t>
            </a:r>
            <a:endParaRPr lang="en-I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57184AD-5E67-40CA-12B5-9E3F16036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pic>
        <p:nvPicPr>
          <p:cNvPr id="4" name="Picture 3" descr="A graph with lines and dots&#10;&#10;Description automatically generated">
            <a:extLst>
              <a:ext uri="{FF2B5EF4-FFF2-40B4-BE49-F238E27FC236}">
                <a16:creationId xmlns:a16="http://schemas.microsoft.com/office/drawing/2014/main" id="{8B0AC527-2C30-486E-3B01-C7AEDAE95F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720" y="1686443"/>
            <a:ext cx="5780557" cy="495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4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0AD0F2F-3D39-1D27-7AAC-4FDF65338F31}"/>
              </a:ext>
            </a:extLst>
          </p:cNvPr>
          <p:cNvSpPr txBox="1"/>
          <p:nvPr/>
        </p:nvSpPr>
        <p:spPr>
          <a:xfrm>
            <a:off x="3555998" y="754983"/>
            <a:ext cx="5024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Skuldir</a:t>
            </a:r>
            <a:endParaRPr lang="en-US" sz="32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Helstu</a:t>
            </a:r>
            <a:r>
              <a:rPr lang="en-US" sz="1600" b="1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tölur</a:t>
            </a:r>
            <a:endParaRPr lang="en-US" sz="1600" b="1" dirty="0">
              <a:solidFill>
                <a:srgbClr val="DB620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80EE48-33EB-2BA1-6C29-33811A08F068}"/>
              </a:ext>
            </a:extLst>
          </p:cNvPr>
          <p:cNvSpPr/>
          <p:nvPr/>
        </p:nvSpPr>
        <p:spPr>
          <a:xfrm rot="5400000">
            <a:off x="5903295" y="-5928133"/>
            <a:ext cx="391886" cy="12198475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D7D12-AFAC-C85F-992A-386A4E712079}"/>
              </a:ext>
            </a:extLst>
          </p:cNvPr>
          <p:cNvSpPr/>
          <p:nvPr/>
        </p:nvSpPr>
        <p:spPr>
          <a:xfrm>
            <a:off x="286797" y="941408"/>
            <a:ext cx="237549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6E1A72-D2E9-15FE-D1FF-C34890D0CDF7}"/>
              </a:ext>
            </a:extLst>
          </p:cNvPr>
          <p:cNvSpPr txBox="1"/>
          <p:nvPr/>
        </p:nvSpPr>
        <p:spPr>
          <a:xfrm>
            <a:off x="223073" y="965576"/>
            <a:ext cx="243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Vandræði?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A8653-8336-75E4-9E7E-0ABB1BA4042E}"/>
              </a:ext>
            </a:extLst>
          </p:cNvPr>
          <p:cNvSpPr/>
          <p:nvPr/>
        </p:nvSpPr>
        <p:spPr>
          <a:xfrm>
            <a:off x="286797" y="481033"/>
            <a:ext cx="2375496" cy="369332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A2384-40F8-E6B7-0457-850F1BE90F0F}"/>
              </a:ext>
            </a:extLst>
          </p:cNvPr>
          <p:cNvSpPr txBox="1"/>
          <p:nvPr/>
        </p:nvSpPr>
        <p:spPr>
          <a:xfrm>
            <a:off x="254935" y="505201"/>
            <a:ext cx="2375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S" sz="1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Skuldahlutfall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311D2E4-2337-25C3-E79B-BDA684668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2" y="668426"/>
            <a:ext cx="885317" cy="894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980541-28F2-B044-9683-0386A70439C1}"/>
              </a:ext>
            </a:extLst>
          </p:cNvPr>
          <p:cNvSpPr txBox="1"/>
          <p:nvPr/>
        </p:nvSpPr>
        <p:spPr>
          <a:xfrm>
            <a:off x="341721" y="3246461"/>
            <a:ext cx="6239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effectLst/>
                <a:latin typeface="Poppins" pitchFamily="2" charset="77"/>
                <a:cs typeface="Poppins" pitchFamily="2" charset="77"/>
              </a:rPr>
              <a:t>Skilgreining</a:t>
            </a:r>
            <a:r>
              <a:rPr lang="en-GB" sz="1600" b="1" dirty="0">
                <a:effectLst/>
                <a:latin typeface="Poppins" pitchFamily="2" charset="77"/>
                <a:cs typeface="Poppins" pitchFamily="2" charset="77"/>
              </a:rPr>
              <a:t> á </a:t>
            </a:r>
            <a:r>
              <a:rPr lang="en-GB" sz="1600" b="1" dirty="0" err="1">
                <a:latin typeface="Poppins" pitchFamily="2" charset="77"/>
                <a:cs typeface="Poppins" pitchFamily="2" charset="77"/>
              </a:rPr>
              <a:t>h</a:t>
            </a:r>
            <a:r>
              <a:rPr lang="en-GB" sz="1600" b="1" dirty="0" err="1">
                <a:effectLst/>
                <a:latin typeface="Poppins" pitchFamily="2" charset="77"/>
                <a:cs typeface="Poppins" pitchFamily="2" charset="77"/>
              </a:rPr>
              <a:t>afnarsjóðum</a:t>
            </a:r>
            <a:r>
              <a:rPr lang="en-GB" sz="1600" b="1" dirty="0">
                <a:effectLst/>
                <a:latin typeface="Poppins" pitchFamily="2" charset="77"/>
                <a:cs typeface="Poppins" pitchFamily="2" charset="77"/>
              </a:rPr>
              <a:t> í vanda:</a:t>
            </a:r>
          </a:p>
          <a:p>
            <a:pPr marL="342900" indent="-342900">
              <a:buAutoNum type="arabicPeriod"/>
            </a:pPr>
            <a:endParaRPr lang="en-GB" sz="1600" dirty="0">
              <a:effectLst/>
              <a:latin typeface="Poppins" pitchFamily="2" charset="77"/>
              <a:cs typeface="Poppins" pitchFamily="2" charset="77"/>
            </a:endParaRPr>
          </a:p>
          <a:p>
            <a:pPr marL="342900" indent="-342900">
              <a:buAutoNum type="arabicPeriod"/>
            </a:pP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Neikvætt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veltufé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frá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rekstri</a:t>
            </a:r>
            <a:endParaRPr lang="en-GB" sz="1600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buAutoNum type="arabicPeriod"/>
            </a:pP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Neikvætt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eigi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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fé</a:t>
            </a:r>
            <a:endParaRPr lang="en-GB" sz="1600" dirty="0">
              <a:latin typeface="Poppins" pitchFamily="2" charset="77"/>
              <a:cs typeface="Poppins" pitchFamily="2" charset="77"/>
            </a:endParaRPr>
          </a:p>
          <a:p>
            <a:pPr marL="342900" indent="-342900">
              <a:buAutoNum type="arabicPeriod"/>
            </a:pP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Skuldahlutfall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umfram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150%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af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tekjum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</a:p>
          <a:p>
            <a:pPr marL="342900" indent="-342900">
              <a:buAutoNum type="arabicPeriod"/>
            </a:pP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Veltufjárhlutfall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undir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 1 (</a:t>
            </a:r>
            <a:r>
              <a:rPr lang="en-GB" sz="1600" dirty="0" err="1">
                <a:effectLst/>
                <a:latin typeface="Poppins" pitchFamily="2" charset="77"/>
                <a:cs typeface="Poppins" pitchFamily="2" charset="77"/>
              </a:rPr>
              <a:t>einum</a:t>
            </a:r>
            <a:r>
              <a:rPr lang="en-GB" sz="1600" dirty="0">
                <a:effectLst/>
                <a:latin typeface="Poppins" pitchFamily="2" charset="77"/>
                <a:cs typeface="Poppins" pitchFamily="2" charset="77"/>
              </a:rPr>
              <a:t>) </a:t>
            </a:r>
            <a:endParaRPr lang="en-GB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Picture 8" descr="A graph with blue dots&#10;&#10;Description automatically generated">
            <a:extLst>
              <a:ext uri="{FF2B5EF4-FFF2-40B4-BE49-F238E27FC236}">
                <a16:creationId xmlns:a16="http://schemas.microsoft.com/office/drawing/2014/main" id="{EFE67048-DB4E-E3ED-DABC-3A5E1493B7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283" y="1562870"/>
            <a:ext cx="6239433" cy="5262771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A1E5D48-0171-7B1D-9977-FB9E9CBE7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75" y="2278486"/>
            <a:ext cx="6972658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7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79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object on a wood surface&#10;&#10;Description automatically generated">
            <a:extLst>
              <a:ext uri="{FF2B5EF4-FFF2-40B4-BE49-F238E27FC236}">
                <a16:creationId xmlns:a16="http://schemas.microsoft.com/office/drawing/2014/main" id="{F97B6F06-AC45-ED6A-1C80-242E3102AF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829426" y="1499143"/>
            <a:ext cx="7032681" cy="3955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47AF5F-6A67-3222-7161-DC03B163A2C3}"/>
              </a:ext>
            </a:extLst>
          </p:cNvPr>
          <p:cNvSpPr txBox="1"/>
          <p:nvPr/>
        </p:nvSpPr>
        <p:spPr>
          <a:xfrm>
            <a:off x="5513948" y="2128176"/>
            <a:ext cx="56769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Takk</a:t>
            </a:r>
            <a:r>
              <a:rPr lang="en-US" sz="6600" b="1" i="0" dirty="0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6600" b="1" i="0" dirty="0" err="1">
                <a:solidFill>
                  <a:srgbClr val="555555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fyrir</a:t>
            </a:r>
            <a:endParaRPr lang="en-US" sz="6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92622-1CD2-B0A6-406A-DC526E1E9D96}"/>
              </a:ext>
            </a:extLst>
          </p:cNvPr>
          <p:cNvSpPr txBox="1"/>
          <p:nvPr/>
        </p:nvSpPr>
        <p:spPr>
          <a:xfrm>
            <a:off x="4746172" y="6522187"/>
            <a:ext cx="7445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0" i="0" dirty="0" err="1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Ábendingar</a:t>
            </a:r>
            <a:r>
              <a:rPr lang="en-US" sz="1400" b="0" i="0" dirty="0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vel </a:t>
            </a:r>
            <a:r>
              <a:rPr lang="en-US" sz="1400" b="0" i="0" dirty="0" err="1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þegnar</a:t>
            </a:r>
            <a:r>
              <a:rPr lang="en-US" sz="1400" b="0" i="0" dirty="0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á </a:t>
            </a:r>
            <a:r>
              <a:rPr lang="en-US" sz="1400" b="0" i="0" dirty="0" err="1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netfangið</a:t>
            </a:r>
            <a:r>
              <a:rPr lang="en-US" sz="1400" b="0" i="0" dirty="0">
                <a:solidFill>
                  <a:srgbClr val="DB620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1400" dirty="0">
                <a:solidFill>
                  <a:srgbClr val="DB620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solveig@samband.is</a:t>
            </a:r>
            <a:endParaRPr lang="en-US" sz="1400" b="0" i="0" dirty="0">
              <a:solidFill>
                <a:srgbClr val="DB6201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4C2E4-F849-8AF2-FB93-CB3C291582AF}"/>
              </a:ext>
            </a:extLst>
          </p:cNvPr>
          <p:cNvSpPr/>
          <p:nvPr/>
        </p:nvSpPr>
        <p:spPr>
          <a:xfrm>
            <a:off x="3352799" y="-39256"/>
            <a:ext cx="391886" cy="6921994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206998-7702-D943-8C00-83F44A0805A2}"/>
              </a:ext>
            </a:extLst>
          </p:cNvPr>
          <p:cNvSpPr/>
          <p:nvPr/>
        </p:nvSpPr>
        <p:spPr>
          <a:xfrm>
            <a:off x="3853542" y="-31998"/>
            <a:ext cx="391886" cy="6921994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CE8EF-8C4C-C380-E12D-C47762ADED7D}"/>
              </a:ext>
            </a:extLst>
          </p:cNvPr>
          <p:cNvSpPr/>
          <p:nvPr/>
        </p:nvSpPr>
        <p:spPr>
          <a:xfrm>
            <a:off x="4354285" y="-39254"/>
            <a:ext cx="391886" cy="6921994"/>
          </a:xfrm>
          <a:prstGeom prst="rect">
            <a:avLst/>
          </a:prstGeom>
          <a:solidFill>
            <a:srgbClr val="005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B89C841-F89B-F7C7-EF13-011103A1AC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508" y="118810"/>
            <a:ext cx="456954" cy="461665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016FCC-A5AA-3729-7F45-EBCDA49C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010" y="4393432"/>
            <a:ext cx="966773" cy="9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9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808</Words>
  <Application>Microsoft Office PowerPoint</Application>
  <PresentationFormat>Widescreen</PresentationFormat>
  <Paragraphs>115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AL-REHMAN</dc:creator>
  <cp:lastModifiedBy>Ingibjörg Hinriksdóttir</cp:lastModifiedBy>
  <cp:revision>125</cp:revision>
  <cp:lastPrinted>2022-09-04T23:53:30Z</cp:lastPrinted>
  <dcterms:created xsi:type="dcterms:W3CDTF">2022-08-22T19:52:10Z</dcterms:created>
  <dcterms:modified xsi:type="dcterms:W3CDTF">2023-10-31T08:29:42Z</dcterms:modified>
</cp:coreProperties>
</file>